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77"/>
  </p:notesMasterIdLst>
  <p:sldIdLst>
    <p:sldId id="617" r:id="rId4"/>
    <p:sldId id="964" r:id="rId5"/>
    <p:sldId id="979" r:id="rId6"/>
    <p:sldId id="972" r:id="rId7"/>
    <p:sldId id="968" r:id="rId8"/>
    <p:sldId id="971" r:id="rId9"/>
    <p:sldId id="967" r:id="rId10"/>
    <p:sldId id="973" r:id="rId11"/>
    <p:sldId id="974" r:id="rId12"/>
    <p:sldId id="978" r:id="rId13"/>
    <p:sldId id="529" r:id="rId14"/>
    <p:sldId id="987" r:id="rId15"/>
    <p:sldId id="981" r:id="rId16"/>
    <p:sldId id="982" r:id="rId17"/>
    <p:sldId id="983" r:id="rId18"/>
    <p:sldId id="984" r:id="rId19"/>
    <p:sldId id="985" r:id="rId20"/>
    <p:sldId id="990" r:id="rId21"/>
    <p:sldId id="991" r:id="rId22"/>
    <p:sldId id="992" r:id="rId23"/>
    <p:sldId id="993" r:id="rId24"/>
    <p:sldId id="994" r:id="rId25"/>
    <p:sldId id="995" r:id="rId26"/>
    <p:sldId id="996" r:id="rId27"/>
    <p:sldId id="997" r:id="rId28"/>
    <p:sldId id="998" r:id="rId29"/>
    <p:sldId id="999" r:id="rId30"/>
    <p:sldId id="1000" r:id="rId31"/>
    <p:sldId id="1001" r:id="rId32"/>
    <p:sldId id="1003" r:id="rId33"/>
    <p:sldId id="1004" r:id="rId34"/>
    <p:sldId id="1005" r:id="rId35"/>
    <p:sldId id="1006" r:id="rId36"/>
    <p:sldId id="1007" r:id="rId37"/>
    <p:sldId id="1008" r:id="rId38"/>
    <p:sldId id="1009" r:id="rId39"/>
    <p:sldId id="1010" r:id="rId40"/>
    <p:sldId id="1011" r:id="rId41"/>
    <p:sldId id="1012" r:id="rId42"/>
    <p:sldId id="1013" r:id="rId43"/>
    <p:sldId id="1014" r:id="rId44"/>
    <p:sldId id="1015" r:id="rId45"/>
    <p:sldId id="1016" r:id="rId46"/>
    <p:sldId id="689" r:id="rId47"/>
    <p:sldId id="1039" r:id="rId48"/>
    <p:sldId id="1038" r:id="rId49"/>
    <p:sldId id="1020" r:id="rId50"/>
    <p:sldId id="1019" r:id="rId51"/>
    <p:sldId id="980" r:id="rId52"/>
    <p:sldId id="988" r:id="rId53"/>
    <p:sldId id="989" r:id="rId54"/>
    <p:sldId id="1002" r:id="rId55"/>
    <p:sldId id="1022" r:id="rId56"/>
    <p:sldId id="1024" r:id="rId57"/>
    <p:sldId id="1025" r:id="rId58"/>
    <p:sldId id="1028" r:id="rId59"/>
    <p:sldId id="1026" r:id="rId60"/>
    <p:sldId id="1027" r:id="rId61"/>
    <p:sldId id="441" r:id="rId62"/>
    <p:sldId id="442" r:id="rId63"/>
    <p:sldId id="1029" r:id="rId64"/>
    <p:sldId id="1030" r:id="rId65"/>
    <p:sldId id="1031" r:id="rId66"/>
    <p:sldId id="1032" r:id="rId67"/>
    <p:sldId id="1034" r:id="rId68"/>
    <p:sldId id="1033" r:id="rId69"/>
    <p:sldId id="1035" r:id="rId70"/>
    <p:sldId id="1036" r:id="rId71"/>
    <p:sldId id="1037" r:id="rId72"/>
    <p:sldId id="490" r:id="rId73"/>
    <p:sldId id="514" r:id="rId74"/>
    <p:sldId id="1021" r:id="rId75"/>
    <p:sldId id="104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94"/>
    <a:srgbClr val="C9751D"/>
    <a:srgbClr val="EC8922"/>
    <a:srgbClr val="FF7200"/>
    <a:srgbClr val="0432FF"/>
    <a:srgbClr val="00FA09"/>
    <a:srgbClr val="FF40FF"/>
    <a:srgbClr val="D24726"/>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79" autoAdjust="0"/>
    <p:restoredTop sz="86441" autoAdjust="0"/>
  </p:normalViewPr>
  <p:slideViewPr>
    <p:cSldViewPr snapToGrid="0">
      <p:cViewPr varScale="1">
        <p:scale>
          <a:sx n="96" d="100"/>
          <a:sy n="96" d="100"/>
        </p:scale>
        <p:origin x="192" y="168"/>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97DC8-82E1-4FC1-9D47-B237038CBC19}" type="doc">
      <dgm:prSet loTypeId="urn:microsoft.com/office/officeart/2005/8/layout/arrow1" loCatId="relationship" qsTypeId="urn:microsoft.com/office/officeart/2005/8/quickstyle/simple1" qsCatId="simple" csTypeId="urn:microsoft.com/office/officeart/2018/5/colors/Iconchunking_neutralbg_colorful1" csCatId="colorful" phldr="1"/>
      <dgm:spPr/>
      <dgm:t>
        <a:bodyPr/>
        <a:lstStyle/>
        <a:p>
          <a:endParaRPr lang="en-US"/>
        </a:p>
      </dgm:t>
    </dgm:pt>
    <dgm:pt modelId="{CC923B1C-34AA-48B1-9AFF-D15F51CE9E39}">
      <dgm:prSet/>
      <dgm:spPr/>
      <dgm:t>
        <a:bodyPr/>
        <a:lstStyle/>
        <a:p>
          <a:pPr>
            <a:lnSpc>
              <a:spcPct val="100000"/>
            </a:lnSpc>
          </a:pPr>
          <a:r>
            <a:rPr kumimoji="1" lang="en-US" dirty="0">
              <a:solidFill>
                <a:srgbClr val="FF0000"/>
              </a:solidFill>
            </a:rPr>
            <a:t>Representation</a:t>
          </a:r>
          <a:r>
            <a:rPr kumimoji="1" lang="zh-CN" altLang="en-US" dirty="0">
              <a:solidFill>
                <a:srgbClr val="FF0000"/>
              </a:solidFill>
            </a:rPr>
            <a:t> </a:t>
          </a:r>
          <a:r>
            <a:rPr kumimoji="1" lang="en-US" altLang="zh-CN" dirty="0">
              <a:solidFill>
                <a:srgbClr val="FF0000"/>
              </a:solidFill>
            </a:rPr>
            <a:t>Learning</a:t>
          </a:r>
          <a:endParaRPr lang="en-US" dirty="0">
            <a:solidFill>
              <a:srgbClr val="FF0000"/>
            </a:solidFill>
          </a:endParaRPr>
        </a:p>
      </dgm:t>
    </dgm:pt>
    <dgm:pt modelId="{7FB5036A-0439-456B-B87A-E3631D3399A0}" type="parTrans" cxnId="{D102E40C-6F70-43D3-A86E-B13E27260CC1}">
      <dgm:prSet/>
      <dgm:spPr/>
      <dgm:t>
        <a:bodyPr/>
        <a:lstStyle/>
        <a:p>
          <a:endParaRPr lang="en-US"/>
        </a:p>
      </dgm:t>
    </dgm:pt>
    <dgm:pt modelId="{6FCA6F49-375F-4BBF-B8CF-7C9F2B43AEE2}" type="sibTrans" cxnId="{D102E40C-6F70-43D3-A86E-B13E27260CC1}">
      <dgm:prSet/>
      <dgm:spPr/>
      <dgm:t>
        <a:bodyPr/>
        <a:lstStyle/>
        <a:p>
          <a:pPr>
            <a:lnSpc>
              <a:spcPct val="100000"/>
            </a:lnSpc>
          </a:pPr>
          <a:endParaRPr lang="en-US"/>
        </a:p>
      </dgm:t>
    </dgm:pt>
    <dgm:pt modelId="{EFD5C9DD-1151-4B92-B8D1-2442B730FB7F}">
      <dgm:prSet/>
      <dgm:spPr/>
      <dgm:t>
        <a:bodyPr/>
        <a:lstStyle/>
        <a:p>
          <a:pPr>
            <a:lnSpc>
              <a:spcPct val="100000"/>
            </a:lnSpc>
          </a:pPr>
          <a:r>
            <a:rPr kumimoji="1" lang="en-US" dirty="0">
              <a:solidFill>
                <a:schemeClr val="bg2"/>
              </a:solidFill>
            </a:rPr>
            <a:t>Word</a:t>
          </a:r>
          <a:r>
            <a:rPr kumimoji="1" lang="en-US" altLang="zh-CN" dirty="0">
              <a:solidFill>
                <a:schemeClr val="bg2"/>
              </a:solidFill>
            </a:rPr>
            <a:t>2Vec</a:t>
          </a:r>
          <a:endParaRPr lang="en-US" dirty="0">
            <a:solidFill>
              <a:schemeClr val="bg2"/>
            </a:solidFill>
          </a:endParaRPr>
        </a:p>
      </dgm:t>
    </dgm:pt>
    <dgm:pt modelId="{3BE8FF40-E9B7-48CE-AAC1-5AA1E501390D}" type="parTrans" cxnId="{552406D9-7D23-4C88-BB07-BC7992A46CFC}">
      <dgm:prSet/>
      <dgm:spPr/>
      <dgm:t>
        <a:bodyPr/>
        <a:lstStyle/>
        <a:p>
          <a:endParaRPr lang="en-US"/>
        </a:p>
      </dgm:t>
    </dgm:pt>
    <dgm:pt modelId="{38309939-960D-4DB0-B0D8-05D7970DDBEF}" type="sibTrans" cxnId="{552406D9-7D23-4C88-BB07-BC7992A46CFC}">
      <dgm:prSet/>
      <dgm:spPr/>
      <dgm:t>
        <a:bodyPr/>
        <a:lstStyle/>
        <a:p>
          <a:pPr>
            <a:lnSpc>
              <a:spcPct val="100000"/>
            </a:lnSpc>
          </a:pPr>
          <a:endParaRPr lang="en-US"/>
        </a:p>
      </dgm:t>
    </dgm:pt>
    <dgm:pt modelId="{4F9EE7DF-0548-4948-A5B1-3A9359D208F9}">
      <dgm:prSet/>
      <dgm:spPr/>
      <dgm:t>
        <a:bodyPr/>
        <a:lstStyle/>
        <a:p>
          <a:pPr>
            <a:lnSpc>
              <a:spcPct val="100000"/>
            </a:lnSpc>
          </a:pPr>
          <a:r>
            <a:rPr kumimoji="1" lang="en-US" dirty="0"/>
            <a:t>Transfer</a:t>
          </a:r>
          <a:r>
            <a:rPr kumimoji="1" lang="zh-CN" altLang="en-US" dirty="0"/>
            <a:t> </a:t>
          </a:r>
          <a:r>
            <a:rPr kumimoji="1" lang="en-US" altLang="zh-CN" dirty="0"/>
            <a:t>Learning</a:t>
          </a:r>
          <a:endParaRPr lang="en-US" dirty="0"/>
        </a:p>
      </dgm:t>
    </dgm:pt>
    <dgm:pt modelId="{EB8C8739-0C6D-4025-ACAE-F3C3A35E3A06}" type="parTrans" cxnId="{D60BC3FF-DC67-4604-8F90-CBBBE6434805}">
      <dgm:prSet/>
      <dgm:spPr/>
      <dgm:t>
        <a:bodyPr/>
        <a:lstStyle/>
        <a:p>
          <a:endParaRPr lang="en-US"/>
        </a:p>
      </dgm:t>
    </dgm:pt>
    <dgm:pt modelId="{38289BF1-F068-4617-9155-05B6622372B8}" type="sibTrans" cxnId="{D60BC3FF-DC67-4604-8F90-CBBBE6434805}">
      <dgm:prSet/>
      <dgm:spPr/>
      <dgm:t>
        <a:bodyPr/>
        <a:lstStyle/>
        <a:p>
          <a:pPr>
            <a:lnSpc>
              <a:spcPct val="100000"/>
            </a:lnSpc>
          </a:pPr>
          <a:endParaRPr lang="en-US"/>
        </a:p>
      </dgm:t>
    </dgm:pt>
    <dgm:pt modelId="{B538972E-B101-2749-9972-C9FD23148D9A}" type="pres">
      <dgm:prSet presAssocID="{ED897DC8-82E1-4FC1-9D47-B237038CBC19}" presName="cycle" presStyleCnt="0">
        <dgm:presLayoutVars>
          <dgm:dir/>
          <dgm:resizeHandles val="exact"/>
        </dgm:presLayoutVars>
      </dgm:prSet>
      <dgm:spPr/>
    </dgm:pt>
    <dgm:pt modelId="{F92DBCBB-D0B2-A342-8DDA-F1E9708227E1}" type="pres">
      <dgm:prSet presAssocID="{CC923B1C-34AA-48B1-9AFF-D15F51CE9E39}" presName="arrow" presStyleLbl="node1" presStyleIdx="0" presStyleCnt="3">
        <dgm:presLayoutVars>
          <dgm:bulletEnabled val="1"/>
        </dgm:presLayoutVars>
      </dgm:prSet>
      <dgm:spPr/>
    </dgm:pt>
    <dgm:pt modelId="{73F6BD63-9F6E-2640-A96B-D90085188BDC}" type="pres">
      <dgm:prSet presAssocID="{EFD5C9DD-1151-4B92-B8D1-2442B730FB7F}" presName="arrow" presStyleLbl="node1" presStyleIdx="1" presStyleCnt="3">
        <dgm:presLayoutVars>
          <dgm:bulletEnabled val="1"/>
        </dgm:presLayoutVars>
      </dgm:prSet>
      <dgm:spPr/>
    </dgm:pt>
    <dgm:pt modelId="{03BDD9D8-7871-EE4A-9330-6AD4CD06B109}" type="pres">
      <dgm:prSet presAssocID="{4F9EE7DF-0548-4948-A5B1-3A9359D208F9}" presName="arrow" presStyleLbl="node1" presStyleIdx="2" presStyleCnt="3">
        <dgm:presLayoutVars>
          <dgm:bulletEnabled val="1"/>
        </dgm:presLayoutVars>
      </dgm:prSet>
      <dgm:spPr/>
    </dgm:pt>
  </dgm:ptLst>
  <dgm:cxnLst>
    <dgm:cxn modelId="{D102E40C-6F70-43D3-A86E-B13E27260CC1}" srcId="{ED897DC8-82E1-4FC1-9D47-B237038CBC19}" destId="{CC923B1C-34AA-48B1-9AFF-D15F51CE9E39}" srcOrd="0" destOrd="0" parTransId="{7FB5036A-0439-456B-B87A-E3631D3399A0}" sibTransId="{6FCA6F49-375F-4BBF-B8CF-7C9F2B43AEE2}"/>
    <dgm:cxn modelId="{D990BD1C-0933-6B43-B0B8-090237AFF5C8}" type="presOf" srcId="{CC923B1C-34AA-48B1-9AFF-D15F51CE9E39}" destId="{F92DBCBB-D0B2-A342-8DDA-F1E9708227E1}" srcOrd="0" destOrd="0" presId="urn:microsoft.com/office/officeart/2005/8/layout/arrow1"/>
    <dgm:cxn modelId="{53AD1FB7-CDBF-B249-814E-078A3DBC959A}" type="presOf" srcId="{EFD5C9DD-1151-4B92-B8D1-2442B730FB7F}" destId="{73F6BD63-9F6E-2640-A96B-D90085188BDC}" srcOrd="0" destOrd="0" presId="urn:microsoft.com/office/officeart/2005/8/layout/arrow1"/>
    <dgm:cxn modelId="{16557EC8-B0E0-7E44-9DA2-83598D89396A}" type="presOf" srcId="{ED897DC8-82E1-4FC1-9D47-B237038CBC19}" destId="{B538972E-B101-2749-9972-C9FD23148D9A}" srcOrd="0" destOrd="0" presId="urn:microsoft.com/office/officeart/2005/8/layout/arrow1"/>
    <dgm:cxn modelId="{D8F5E6C8-A82E-FE44-A4A0-CCAF8CD9F4EC}" type="presOf" srcId="{4F9EE7DF-0548-4948-A5B1-3A9359D208F9}" destId="{03BDD9D8-7871-EE4A-9330-6AD4CD06B109}" srcOrd="0" destOrd="0" presId="urn:microsoft.com/office/officeart/2005/8/layout/arrow1"/>
    <dgm:cxn modelId="{552406D9-7D23-4C88-BB07-BC7992A46CFC}" srcId="{ED897DC8-82E1-4FC1-9D47-B237038CBC19}" destId="{EFD5C9DD-1151-4B92-B8D1-2442B730FB7F}" srcOrd="1" destOrd="0" parTransId="{3BE8FF40-E9B7-48CE-AAC1-5AA1E501390D}" sibTransId="{38309939-960D-4DB0-B0D8-05D7970DDBEF}"/>
    <dgm:cxn modelId="{D60BC3FF-DC67-4604-8F90-CBBBE6434805}" srcId="{ED897DC8-82E1-4FC1-9D47-B237038CBC19}" destId="{4F9EE7DF-0548-4948-A5B1-3A9359D208F9}" srcOrd="2" destOrd="0" parTransId="{EB8C8739-0C6D-4025-ACAE-F3C3A35E3A06}" sibTransId="{38289BF1-F068-4617-9155-05B6622372B8}"/>
    <dgm:cxn modelId="{4B7ED0E5-9DAF-4C47-84B7-5B4E83BC9D1C}" type="presParOf" srcId="{B538972E-B101-2749-9972-C9FD23148D9A}" destId="{F92DBCBB-D0B2-A342-8DDA-F1E9708227E1}" srcOrd="0" destOrd="0" presId="urn:microsoft.com/office/officeart/2005/8/layout/arrow1"/>
    <dgm:cxn modelId="{D5ECD16C-D427-0F45-8CC6-C86BEC119967}" type="presParOf" srcId="{B538972E-B101-2749-9972-C9FD23148D9A}" destId="{73F6BD63-9F6E-2640-A96B-D90085188BDC}" srcOrd="1" destOrd="0" presId="urn:microsoft.com/office/officeart/2005/8/layout/arrow1"/>
    <dgm:cxn modelId="{02E8C029-56BC-3247-AC41-84B53EC0A46E}" type="presParOf" srcId="{B538972E-B101-2749-9972-C9FD23148D9A}" destId="{03BDD9D8-7871-EE4A-9330-6AD4CD06B109}" srcOrd="2" destOrd="0" presId="urn:microsoft.com/office/officeart/2005/8/layout/arrow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97DC8-82E1-4FC1-9D47-B237038CBC19}" type="doc">
      <dgm:prSet loTypeId="urn:microsoft.com/office/officeart/2005/8/layout/arrow1" loCatId="relationship" qsTypeId="urn:microsoft.com/office/officeart/2005/8/quickstyle/simple1" qsCatId="simple" csTypeId="urn:microsoft.com/office/officeart/2018/5/colors/Iconchunking_neutralbg_colorful1" csCatId="colorful" phldr="1"/>
      <dgm:spPr/>
      <dgm:t>
        <a:bodyPr/>
        <a:lstStyle/>
        <a:p>
          <a:endParaRPr lang="en-US"/>
        </a:p>
      </dgm:t>
    </dgm:pt>
    <dgm:pt modelId="{CC923B1C-34AA-48B1-9AFF-D15F51CE9E39}">
      <dgm:prSet/>
      <dgm:spPr/>
      <dgm:t>
        <a:bodyPr/>
        <a:lstStyle/>
        <a:p>
          <a:pPr>
            <a:lnSpc>
              <a:spcPct val="100000"/>
            </a:lnSpc>
          </a:pPr>
          <a:r>
            <a:rPr kumimoji="1" lang="en-US" dirty="0">
              <a:solidFill>
                <a:schemeClr val="bg2"/>
              </a:solidFill>
            </a:rPr>
            <a:t>Representation</a:t>
          </a:r>
          <a:r>
            <a:rPr kumimoji="1" lang="zh-CN" altLang="en-US" dirty="0">
              <a:solidFill>
                <a:schemeClr val="bg2"/>
              </a:solidFill>
            </a:rPr>
            <a:t> </a:t>
          </a:r>
          <a:r>
            <a:rPr kumimoji="1" lang="en-US" altLang="zh-CN" dirty="0">
              <a:solidFill>
                <a:schemeClr val="bg2"/>
              </a:solidFill>
            </a:rPr>
            <a:t>Learning</a:t>
          </a:r>
          <a:endParaRPr lang="en-US" dirty="0">
            <a:solidFill>
              <a:schemeClr val="bg2"/>
            </a:solidFill>
          </a:endParaRPr>
        </a:p>
      </dgm:t>
    </dgm:pt>
    <dgm:pt modelId="{7FB5036A-0439-456B-B87A-E3631D3399A0}" type="parTrans" cxnId="{D102E40C-6F70-43D3-A86E-B13E27260CC1}">
      <dgm:prSet/>
      <dgm:spPr/>
      <dgm:t>
        <a:bodyPr/>
        <a:lstStyle/>
        <a:p>
          <a:endParaRPr lang="en-US"/>
        </a:p>
      </dgm:t>
    </dgm:pt>
    <dgm:pt modelId="{6FCA6F49-375F-4BBF-B8CF-7C9F2B43AEE2}" type="sibTrans" cxnId="{D102E40C-6F70-43D3-A86E-B13E27260CC1}">
      <dgm:prSet/>
      <dgm:spPr/>
      <dgm:t>
        <a:bodyPr/>
        <a:lstStyle/>
        <a:p>
          <a:pPr>
            <a:lnSpc>
              <a:spcPct val="100000"/>
            </a:lnSpc>
          </a:pPr>
          <a:endParaRPr lang="en-US"/>
        </a:p>
      </dgm:t>
    </dgm:pt>
    <dgm:pt modelId="{EFD5C9DD-1151-4B92-B8D1-2442B730FB7F}">
      <dgm:prSet/>
      <dgm:spPr/>
      <dgm:t>
        <a:bodyPr/>
        <a:lstStyle/>
        <a:p>
          <a:pPr>
            <a:lnSpc>
              <a:spcPct val="100000"/>
            </a:lnSpc>
          </a:pPr>
          <a:r>
            <a:rPr kumimoji="1" lang="en-US" dirty="0">
              <a:solidFill>
                <a:srgbClr val="FF0000"/>
              </a:solidFill>
            </a:rPr>
            <a:t>Word</a:t>
          </a:r>
          <a:r>
            <a:rPr kumimoji="1" lang="en-US" altLang="zh-CN" dirty="0">
              <a:solidFill>
                <a:srgbClr val="FF0000"/>
              </a:solidFill>
            </a:rPr>
            <a:t>2Vec</a:t>
          </a:r>
          <a:endParaRPr lang="en-US" dirty="0">
            <a:solidFill>
              <a:srgbClr val="FF0000"/>
            </a:solidFill>
          </a:endParaRPr>
        </a:p>
      </dgm:t>
    </dgm:pt>
    <dgm:pt modelId="{3BE8FF40-E9B7-48CE-AAC1-5AA1E501390D}" type="parTrans" cxnId="{552406D9-7D23-4C88-BB07-BC7992A46CFC}">
      <dgm:prSet/>
      <dgm:spPr/>
      <dgm:t>
        <a:bodyPr/>
        <a:lstStyle/>
        <a:p>
          <a:endParaRPr lang="en-US"/>
        </a:p>
      </dgm:t>
    </dgm:pt>
    <dgm:pt modelId="{38309939-960D-4DB0-B0D8-05D7970DDBEF}" type="sibTrans" cxnId="{552406D9-7D23-4C88-BB07-BC7992A46CFC}">
      <dgm:prSet/>
      <dgm:spPr/>
      <dgm:t>
        <a:bodyPr/>
        <a:lstStyle/>
        <a:p>
          <a:pPr>
            <a:lnSpc>
              <a:spcPct val="100000"/>
            </a:lnSpc>
          </a:pPr>
          <a:endParaRPr lang="en-US"/>
        </a:p>
      </dgm:t>
    </dgm:pt>
    <dgm:pt modelId="{4F9EE7DF-0548-4948-A5B1-3A9359D208F9}">
      <dgm:prSet/>
      <dgm:spPr/>
      <dgm:t>
        <a:bodyPr/>
        <a:lstStyle/>
        <a:p>
          <a:pPr>
            <a:lnSpc>
              <a:spcPct val="100000"/>
            </a:lnSpc>
          </a:pPr>
          <a:r>
            <a:rPr kumimoji="1" lang="en-US" dirty="0"/>
            <a:t>Transfer</a:t>
          </a:r>
          <a:r>
            <a:rPr kumimoji="1" lang="zh-CN" altLang="en-US" dirty="0"/>
            <a:t> </a:t>
          </a:r>
          <a:r>
            <a:rPr kumimoji="1" lang="en-US" altLang="zh-CN" dirty="0"/>
            <a:t>Learning</a:t>
          </a:r>
          <a:endParaRPr lang="en-US" dirty="0"/>
        </a:p>
      </dgm:t>
    </dgm:pt>
    <dgm:pt modelId="{EB8C8739-0C6D-4025-ACAE-F3C3A35E3A06}" type="parTrans" cxnId="{D60BC3FF-DC67-4604-8F90-CBBBE6434805}">
      <dgm:prSet/>
      <dgm:spPr/>
      <dgm:t>
        <a:bodyPr/>
        <a:lstStyle/>
        <a:p>
          <a:endParaRPr lang="en-US"/>
        </a:p>
      </dgm:t>
    </dgm:pt>
    <dgm:pt modelId="{38289BF1-F068-4617-9155-05B6622372B8}" type="sibTrans" cxnId="{D60BC3FF-DC67-4604-8F90-CBBBE6434805}">
      <dgm:prSet/>
      <dgm:spPr/>
      <dgm:t>
        <a:bodyPr/>
        <a:lstStyle/>
        <a:p>
          <a:pPr>
            <a:lnSpc>
              <a:spcPct val="100000"/>
            </a:lnSpc>
          </a:pPr>
          <a:endParaRPr lang="en-US"/>
        </a:p>
      </dgm:t>
    </dgm:pt>
    <dgm:pt modelId="{B538972E-B101-2749-9972-C9FD23148D9A}" type="pres">
      <dgm:prSet presAssocID="{ED897DC8-82E1-4FC1-9D47-B237038CBC19}" presName="cycle" presStyleCnt="0">
        <dgm:presLayoutVars>
          <dgm:dir/>
          <dgm:resizeHandles val="exact"/>
        </dgm:presLayoutVars>
      </dgm:prSet>
      <dgm:spPr/>
    </dgm:pt>
    <dgm:pt modelId="{F92DBCBB-D0B2-A342-8DDA-F1E9708227E1}" type="pres">
      <dgm:prSet presAssocID="{CC923B1C-34AA-48B1-9AFF-D15F51CE9E39}" presName="arrow" presStyleLbl="node1" presStyleIdx="0" presStyleCnt="3">
        <dgm:presLayoutVars>
          <dgm:bulletEnabled val="1"/>
        </dgm:presLayoutVars>
      </dgm:prSet>
      <dgm:spPr/>
    </dgm:pt>
    <dgm:pt modelId="{73F6BD63-9F6E-2640-A96B-D90085188BDC}" type="pres">
      <dgm:prSet presAssocID="{EFD5C9DD-1151-4B92-B8D1-2442B730FB7F}" presName="arrow" presStyleLbl="node1" presStyleIdx="1" presStyleCnt="3">
        <dgm:presLayoutVars>
          <dgm:bulletEnabled val="1"/>
        </dgm:presLayoutVars>
      </dgm:prSet>
      <dgm:spPr/>
    </dgm:pt>
    <dgm:pt modelId="{03BDD9D8-7871-EE4A-9330-6AD4CD06B109}" type="pres">
      <dgm:prSet presAssocID="{4F9EE7DF-0548-4948-A5B1-3A9359D208F9}" presName="arrow" presStyleLbl="node1" presStyleIdx="2" presStyleCnt="3">
        <dgm:presLayoutVars>
          <dgm:bulletEnabled val="1"/>
        </dgm:presLayoutVars>
      </dgm:prSet>
      <dgm:spPr/>
    </dgm:pt>
  </dgm:ptLst>
  <dgm:cxnLst>
    <dgm:cxn modelId="{D102E40C-6F70-43D3-A86E-B13E27260CC1}" srcId="{ED897DC8-82E1-4FC1-9D47-B237038CBC19}" destId="{CC923B1C-34AA-48B1-9AFF-D15F51CE9E39}" srcOrd="0" destOrd="0" parTransId="{7FB5036A-0439-456B-B87A-E3631D3399A0}" sibTransId="{6FCA6F49-375F-4BBF-B8CF-7C9F2B43AEE2}"/>
    <dgm:cxn modelId="{D990BD1C-0933-6B43-B0B8-090237AFF5C8}" type="presOf" srcId="{CC923B1C-34AA-48B1-9AFF-D15F51CE9E39}" destId="{F92DBCBB-D0B2-A342-8DDA-F1E9708227E1}" srcOrd="0" destOrd="0" presId="urn:microsoft.com/office/officeart/2005/8/layout/arrow1"/>
    <dgm:cxn modelId="{53AD1FB7-CDBF-B249-814E-078A3DBC959A}" type="presOf" srcId="{EFD5C9DD-1151-4B92-B8D1-2442B730FB7F}" destId="{73F6BD63-9F6E-2640-A96B-D90085188BDC}" srcOrd="0" destOrd="0" presId="urn:microsoft.com/office/officeart/2005/8/layout/arrow1"/>
    <dgm:cxn modelId="{16557EC8-B0E0-7E44-9DA2-83598D89396A}" type="presOf" srcId="{ED897DC8-82E1-4FC1-9D47-B237038CBC19}" destId="{B538972E-B101-2749-9972-C9FD23148D9A}" srcOrd="0" destOrd="0" presId="urn:microsoft.com/office/officeart/2005/8/layout/arrow1"/>
    <dgm:cxn modelId="{D8F5E6C8-A82E-FE44-A4A0-CCAF8CD9F4EC}" type="presOf" srcId="{4F9EE7DF-0548-4948-A5B1-3A9359D208F9}" destId="{03BDD9D8-7871-EE4A-9330-6AD4CD06B109}" srcOrd="0" destOrd="0" presId="urn:microsoft.com/office/officeart/2005/8/layout/arrow1"/>
    <dgm:cxn modelId="{552406D9-7D23-4C88-BB07-BC7992A46CFC}" srcId="{ED897DC8-82E1-4FC1-9D47-B237038CBC19}" destId="{EFD5C9DD-1151-4B92-B8D1-2442B730FB7F}" srcOrd="1" destOrd="0" parTransId="{3BE8FF40-E9B7-48CE-AAC1-5AA1E501390D}" sibTransId="{38309939-960D-4DB0-B0D8-05D7970DDBEF}"/>
    <dgm:cxn modelId="{D60BC3FF-DC67-4604-8F90-CBBBE6434805}" srcId="{ED897DC8-82E1-4FC1-9D47-B237038CBC19}" destId="{4F9EE7DF-0548-4948-A5B1-3A9359D208F9}" srcOrd="2" destOrd="0" parTransId="{EB8C8739-0C6D-4025-ACAE-F3C3A35E3A06}" sibTransId="{38289BF1-F068-4617-9155-05B6622372B8}"/>
    <dgm:cxn modelId="{4B7ED0E5-9DAF-4C47-84B7-5B4E83BC9D1C}" type="presParOf" srcId="{B538972E-B101-2749-9972-C9FD23148D9A}" destId="{F92DBCBB-D0B2-A342-8DDA-F1E9708227E1}" srcOrd="0" destOrd="0" presId="urn:microsoft.com/office/officeart/2005/8/layout/arrow1"/>
    <dgm:cxn modelId="{D5ECD16C-D427-0F45-8CC6-C86BEC119967}" type="presParOf" srcId="{B538972E-B101-2749-9972-C9FD23148D9A}" destId="{73F6BD63-9F6E-2640-A96B-D90085188BDC}" srcOrd="1" destOrd="0" presId="urn:microsoft.com/office/officeart/2005/8/layout/arrow1"/>
    <dgm:cxn modelId="{02E8C029-56BC-3247-AC41-84B53EC0A46E}" type="presParOf" srcId="{B538972E-B101-2749-9972-C9FD23148D9A}" destId="{03BDD9D8-7871-EE4A-9330-6AD4CD06B109}" srcOrd="2" destOrd="0" presId="urn:microsoft.com/office/officeart/2005/8/layout/arrow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897DC8-82E1-4FC1-9D47-B237038CBC19}" type="doc">
      <dgm:prSet loTypeId="urn:microsoft.com/office/officeart/2005/8/layout/arrow1" loCatId="relationship" qsTypeId="urn:microsoft.com/office/officeart/2005/8/quickstyle/simple1" qsCatId="simple" csTypeId="urn:microsoft.com/office/officeart/2018/5/colors/Iconchunking_neutralbg_colorful1" csCatId="colorful" phldr="1"/>
      <dgm:spPr/>
      <dgm:t>
        <a:bodyPr/>
        <a:lstStyle/>
        <a:p>
          <a:endParaRPr lang="en-US"/>
        </a:p>
      </dgm:t>
    </dgm:pt>
    <dgm:pt modelId="{CC923B1C-34AA-48B1-9AFF-D15F51CE9E39}">
      <dgm:prSet/>
      <dgm:spPr/>
      <dgm:t>
        <a:bodyPr/>
        <a:lstStyle/>
        <a:p>
          <a:pPr>
            <a:lnSpc>
              <a:spcPct val="100000"/>
            </a:lnSpc>
          </a:pPr>
          <a:r>
            <a:rPr kumimoji="1" lang="en-US" dirty="0">
              <a:solidFill>
                <a:schemeClr val="bg2"/>
              </a:solidFill>
            </a:rPr>
            <a:t>Feature</a:t>
          </a:r>
          <a:r>
            <a:rPr kumimoji="1" lang="zh-CN" altLang="en-US" dirty="0">
              <a:solidFill>
                <a:schemeClr val="bg2"/>
              </a:solidFill>
            </a:rPr>
            <a:t> </a:t>
          </a:r>
          <a:r>
            <a:rPr kumimoji="1" lang="en-US" altLang="zh-CN" dirty="0">
              <a:solidFill>
                <a:schemeClr val="bg2"/>
              </a:solidFill>
            </a:rPr>
            <a:t>Learning</a:t>
          </a:r>
          <a:endParaRPr lang="en-US" dirty="0">
            <a:solidFill>
              <a:schemeClr val="bg2"/>
            </a:solidFill>
          </a:endParaRPr>
        </a:p>
      </dgm:t>
    </dgm:pt>
    <dgm:pt modelId="{7FB5036A-0439-456B-B87A-E3631D3399A0}" type="parTrans" cxnId="{D102E40C-6F70-43D3-A86E-B13E27260CC1}">
      <dgm:prSet/>
      <dgm:spPr/>
      <dgm:t>
        <a:bodyPr/>
        <a:lstStyle/>
        <a:p>
          <a:endParaRPr lang="en-US"/>
        </a:p>
      </dgm:t>
    </dgm:pt>
    <dgm:pt modelId="{6FCA6F49-375F-4BBF-B8CF-7C9F2B43AEE2}" type="sibTrans" cxnId="{D102E40C-6F70-43D3-A86E-B13E27260CC1}">
      <dgm:prSet/>
      <dgm:spPr/>
      <dgm:t>
        <a:bodyPr/>
        <a:lstStyle/>
        <a:p>
          <a:pPr>
            <a:lnSpc>
              <a:spcPct val="100000"/>
            </a:lnSpc>
          </a:pPr>
          <a:endParaRPr lang="en-US"/>
        </a:p>
      </dgm:t>
    </dgm:pt>
    <dgm:pt modelId="{EFD5C9DD-1151-4B92-B8D1-2442B730FB7F}">
      <dgm:prSet/>
      <dgm:spPr/>
      <dgm:t>
        <a:bodyPr/>
        <a:lstStyle/>
        <a:p>
          <a:pPr>
            <a:lnSpc>
              <a:spcPct val="100000"/>
            </a:lnSpc>
          </a:pPr>
          <a:r>
            <a:rPr kumimoji="1" lang="en-US" dirty="0">
              <a:solidFill>
                <a:schemeClr val="bg2"/>
              </a:solidFill>
            </a:rPr>
            <a:t>Word</a:t>
          </a:r>
          <a:r>
            <a:rPr kumimoji="1" lang="en-US" altLang="zh-CN" dirty="0">
              <a:solidFill>
                <a:schemeClr val="bg2"/>
              </a:solidFill>
            </a:rPr>
            <a:t>2Vec</a:t>
          </a:r>
          <a:endParaRPr lang="en-US" dirty="0">
            <a:solidFill>
              <a:schemeClr val="bg2"/>
            </a:solidFill>
          </a:endParaRPr>
        </a:p>
      </dgm:t>
    </dgm:pt>
    <dgm:pt modelId="{3BE8FF40-E9B7-48CE-AAC1-5AA1E501390D}" type="parTrans" cxnId="{552406D9-7D23-4C88-BB07-BC7992A46CFC}">
      <dgm:prSet/>
      <dgm:spPr/>
      <dgm:t>
        <a:bodyPr/>
        <a:lstStyle/>
        <a:p>
          <a:endParaRPr lang="en-US"/>
        </a:p>
      </dgm:t>
    </dgm:pt>
    <dgm:pt modelId="{38309939-960D-4DB0-B0D8-05D7970DDBEF}" type="sibTrans" cxnId="{552406D9-7D23-4C88-BB07-BC7992A46CFC}">
      <dgm:prSet/>
      <dgm:spPr/>
      <dgm:t>
        <a:bodyPr/>
        <a:lstStyle/>
        <a:p>
          <a:pPr>
            <a:lnSpc>
              <a:spcPct val="100000"/>
            </a:lnSpc>
          </a:pPr>
          <a:endParaRPr lang="en-US"/>
        </a:p>
      </dgm:t>
    </dgm:pt>
    <dgm:pt modelId="{4F9EE7DF-0548-4948-A5B1-3A9359D208F9}">
      <dgm:prSet/>
      <dgm:spPr/>
      <dgm:t>
        <a:bodyPr/>
        <a:lstStyle/>
        <a:p>
          <a:pPr>
            <a:lnSpc>
              <a:spcPct val="100000"/>
            </a:lnSpc>
          </a:pPr>
          <a:r>
            <a:rPr kumimoji="1" lang="en-US" dirty="0">
              <a:solidFill>
                <a:srgbClr val="FF0000"/>
              </a:solidFill>
            </a:rPr>
            <a:t>Transfer</a:t>
          </a:r>
          <a:r>
            <a:rPr kumimoji="1" lang="zh-CN" altLang="en-US" dirty="0">
              <a:solidFill>
                <a:srgbClr val="FF0000"/>
              </a:solidFill>
            </a:rPr>
            <a:t> </a:t>
          </a:r>
          <a:r>
            <a:rPr kumimoji="1" lang="en-US" altLang="zh-CN" dirty="0">
              <a:solidFill>
                <a:srgbClr val="FF0000"/>
              </a:solidFill>
            </a:rPr>
            <a:t>Learning</a:t>
          </a:r>
          <a:endParaRPr lang="en-US" dirty="0">
            <a:solidFill>
              <a:srgbClr val="FF0000"/>
            </a:solidFill>
          </a:endParaRPr>
        </a:p>
      </dgm:t>
    </dgm:pt>
    <dgm:pt modelId="{EB8C8739-0C6D-4025-ACAE-F3C3A35E3A06}" type="parTrans" cxnId="{D60BC3FF-DC67-4604-8F90-CBBBE6434805}">
      <dgm:prSet/>
      <dgm:spPr/>
      <dgm:t>
        <a:bodyPr/>
        <a:lstStyle/>
        <a:p>
          <a:endParaRPr lang="en-US"/>
        </a:p>
      </dgm:t>
    </dgm:pt>
    <dgm:pt modelId="{38289BF1-F068-4617-9155-05B6622372B8}" type="sibTrans" cxnId="{D60BC3FF-DC67-4604-8F90-CBBBE6434805}">
      <dgm:prSet/>
      <dgm:spPr/>
      <dgm:t>
        <a:bodyPr/>
        <a:lstStyle/>
        <a:p>
          <a:pPr>
            <a:lnSpc>
              <a:spcPct val="100000"/>
            </a:lnSpc>
          </a:pPr>
          <a:endParaRPr lang="en-US"/>
        </a:p>
      </dgm:t>
    </dgm:pt>
    <dgm:pt modelId="{B538972E-B101-2749-9972-C9FD23148D9A}" type="pres">
      <dgm:prSet presAssocID="{ED897DC8-82E1-4FC1-9D47-B237038CBC19}" presName="cycle" presStyleCnt="0">
        <dgm:presLayoutVars>
          <dgm:dir/>
          <dgm:resizeHandles val="exact"/>
        </dgm:presLayoutVars>
      </dgm:prSet>
      <dgm:spPr/>
    </dgm:pt>
    <dgm:pt modelId="{F92DBCBB-D0B2-A342-8DDA-F1E9708227E1}" type="pres">
      <dgm:prSet presAssocID="{CC923B1C-34AA-48B1-9AFF-D15F51CE9E39}" presName="arrow" presStyleLbl="node1" presStyleIdx="0" presStyleCnt="3">
        <dgm:presLayoutVars>
          <dgm:bulletEnabled val="1"/>
        </dgm:presLayoutVars>
      </dgm:prSet>
      <dgm:spPr/>
    </dgm:pt>
    <dgm:pt modelId="{73F6BD63-9F6E-2640-A96B-D90085188BDC}" type="pres">
      <dgm:prSet presAssocID="{EFD5C9DD-1151-4B92-B8D1-2442B730FB7F}" presName="arrow" presStyleLbl="node1" presStyleIdx="1" presStyleCnt="3">
        <dgm:presLayoutVars>
          <dgm:bulletEnabled val="1"/>
        </dgm:presLayoutVars>
      </dgm:prSet>
      <dgm:spPr/>
    </dgm:pt>
    <dgm:pt modelId="{03BDD9D8-7871-EE4A-9330-6AD4CD06B109}" type="pres">
      <dgm:prSet presAssocID="{4F9EE7DF-0548-4948-A5B1-3A9359D208F9}" presName="arrow" presStyleLbl="node1" presStyleIdx="2" presStyleCnt="3">
        <dgm:presLayoutVars>
          <dgm:bulletEnabled val="1"/>
        </dgm:presLayoutVars>
      </dgm:prSet>
      <dgm:spPr/>
    </dgm:pt>
  </dgm:ptLst>
  <dgm:cxnLst>
    <dgm:cxn modelId="{D102E40C-6F70-43D3-A86E-B13E27260CC1}" srcId="{ED897DC8-82E1-4FC1-9D47-B237038CBC19}" destId="{CC923B1C-34AA-48B1-9AFF-D15F51CE9E39}" srcOrd="0" destOrd="0" parTransId="{7FB5036A-0439-456B-B87A-E3631D3399A0}" sibTransId="{6FCA6F49-375F-4BBF-B8CF-7C9F2B43AEE2}"/>
    <dgm:cxn modelId="{D990BD1C-0933-6B43-B0B8-090237AFF5C8}" type="presOf" srcId="{CC923B1C-34AA-48B1-9AFF-D15F51CE9E39}" destId="{F92DBCBB-D0B2-A342-8DDA-F1E9708227E1}" srcOrd="0" destOrd="0" presId="urn:microsoft.com/office/officeart/2005/8/layout/arrow1"/>
    <dgm:cxn modelId="{53AD1FB7-CDBF-B249-814E-078A3DBC959A}" type="presOf" srcId="{EFD5C9DD-1151-4B92-B8D1-2442B730FB7F}" destId="{73F6BD63-9F6E-2640-A96B-D90085188BDC}" srcOrd="0" destOrd="0" presId="urn:microsoft.com/office/officeart/2005/8/layout/arrow1"/>
    <dgm:cxn modelId="{16557EC8-B0E0-7E44-9DA2-83598D89396A}" type="presOf" srcId="{ED897DC8-82E1-4FC1-9D47-B237038CBC19}" destId="{B538972E-B101-2749-9972-C9FD23148D9A}" srcOrd="0" destOrd="0" presId="urn:microsoft.com/office/officeart/2005/8/layout/arrow1"/>
    <dgm:cxn modelId="{D8F5E6C8-A82E-FE44-A4A0-CCAF8CD9F4EC}" type="presOf" srcId="{4F9EE7DF-0548-4948-A5B1-3A9359D208F9}" destId="{03BDD9D8-7871-EE4A-9330-6AD4CD06B109}" srcOrd="0" destOrd="0" presId="urn:microsoft.com/office/officeart/2005/8/layout/arrow1"/>
    <dgm:cxn modelId="{552406D9-7D23-4C88-BB07-BC7992A46CFC}" srcId="{ED897DC8-82E1-4FC1-9D47-B237038CBC19}" destId="{EFD5C9DD-1151-4B92-B8D1-2442B730FB7F}" srcOrd="1" destOrd="0" parTransId="{3BE8FF40-E9B7-48CE-AAC1-5AA1E501390D}" sibTransId="{38309939-960D-4DB0-B0D8-05D7970DDBEF}"/>
    <dgm:cxn modelId="{D60BC3FF-DC67-4604-8F90-CBBBE6434805}" srcId="{ED897DC8-82E1-4FC1-9D47-B237038CBC19}" destId="{4F9EE7DF-0548-4948-A5B1-3A9359D208F9}" srcOrd="2" destOrd="0" parTransId="{EB8C8739-0C6D-4025-ACAE-F3C3A35E3A06}" sibTransId="{38289BF1-F068-4617-9155-05B6622372B8}"/>
    <dgm:cxn modelId="{4B7ED0E5-9DAF-4C47-84B7-5B4E83BC9D1C}" type="presParOf" srcId="{B538972E-B101-2749-9972-C9FD23148D9A}" destId="{F92DBCBB-D0B2-A342-8DDA-F1E9708227E1}" srcOrd="0" destOrd="0" presId="urn:microsoft.com/office/officeart/2005/8/layout/arrow1"/>
    <dgm:cxn modelId="{D5ECD16C-D427-0F45-8CC6-C86BEC119967}" type="presParOf" srcId="{B538972E-B101-2749-9972-C9FD23148D9A}" destId="{73F6BD63-9F6E-2640-A96B-D90085188BDC}" srcOrd="1" destOrd="0" presId="urn:microsoft.com/office/officeart/2005/8/layout/arrow1"/>
    <dgm:cxn modelId="{02E8C029-56BC-3247-AC41-84B53EC0A46E}" type="presParOf" srcId="{B538972E-B101-2749-9972-C9FD23148D9A}" destId="{03BDD9D8-7871-EE4A-9330-6AD4CD06B109}" srcOrd="2" destOrd="0" presId="urn:microsoft.com/office/officeart/2005/8/layout/arrow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BCBB-D0B2-A342-8DDA-F1E9708227E1}">
      <dsp:nvSpPr>
        <dsp:cNvPr id="0" name=""/>
        <dsp:cNvSpPr/>
      </dsp:nvSpPr>
      <dsp:spPr>
        <a:xfrm>
          <a:off x="4205858" y="737"/>
          <a:ext cx="1969238" cy="1969238"/>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rgbClr val="FF0000"/>
              </a:solidFill>
            </a:rPr>
            <a:t>Representation</a:t>
          </a:r>
          <a:r>
            <a:rPr kumimoji="1" lang="zh-CN" altLang="en-US" sz="1000" kern="1200" dirty="0">
              <a:solidFill>
                <a:srgbClr val="FF0000"/>
              </a:solidFill>
            </a:rPr>
            <a:t> </a:t>
          </a:r>
          <a:r>
            <a:rPr kumimoji="1" lang="en-US" altLang="zh-CN" sz="1000" kern="1200" dirty="0">
              <a:solidFill>
                <a:srgbClr val="FF0000"/>
              </a:solidFill>
            </a:rPr>
            <a:t>Learning</a:t>
          </a:r>
          <a:endParaRPr lang="en-US" sz="1000" kern="1200" dirty="0">
            <a:solidFill>
              <a:srgbClr val="FF0000"/>
            </a:solidFill>
          </a:endParaRPr>
        </a:p>
      </dsp:txBody>
      <dsp:txXfrm>
        <a:off x="4698168" y="345354"/>
        <a:ext cx="984619" cy="1624621"/>
      </dsp:txXfrm>
    </dsp:sp>
    <dsp:sp modelId="{73F6BD63-9F6E-2640-A96B-D90085188BDC}">
      <dsp:nvSpPr>
        <dsp:cNvPr id="0" name=""/>
        <dsp:cNvSpPr/>
      </dsp:nvSpPr>
      <dsp:spPr>
        <a:xfrm rot="7200000">
          <a:off x="5343550" y="1971277"/>
          <a:ext cx="1969238" cy="1969238"/>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chemeClr val="bg2"/>
              </a:solidFill>
            </a:rPr>
            <a:t>Word</a:t>
          </a:r>
          <a:r>
            <a:rPr kumimoji="1" lang="en-US" altLang="zh-CN" sz="1000" kern="1200" dirty="0">
              <a:solidFill>
                <a:schemeClr val="bg2"/>
              </a:solidFill>
            </a:rPr>
            <a:t>2Vec</a:t>
          </a:r>
          <a:endParaRPr lang="en-US" sz="1000" kern="1200" dirty="0">
            <a:solidFill>
              <a:schemeClr val="bg2"/>
            </a:solidFill>
          </a:endParaRPr>
        </a:p>
      </dsp:txBody>
      <dsp:txXfrm rot="-5400000">
        <a:off x="5366635" y="2377433"/>
        <a:ext cx="1624621" cy="984619"/>
      </dsp:txXfrm>
    </dsp:sp>
    <dsp:sp modelId="{03BDD9D8-7871-EE4A-9330-6AD4CD06B109}">
      <dsp:nvSpPr>
        <dsp:cNvPr id="0" name=""/>
        <dsp:cNvSpPr/>
      </dsp:nvSpPr>
      <dsp:spPr>
        <a:xfrm rot="14400000">
          <a:off x="3068166" y="1971277"/>
          <a:ext cx="1969238" cy="1969238"/>
        </a:xfrm>
        <a:prstGeom prst="upArrow">
          <a:avLst>
            <a:gd name="adj1" fmla="val 50000"/>
            <a:gd name="adj2" fmla="val 35000"/>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t>Transfer</a:t>
          </a:r>
          <a:r>
            <a:rPr kumimoji="1" lang="zh-CN" altLang="en-US" sz="1000" kern="1200" dirty="0"/>
            <a:t> </a:t>
          </a:r>
          <a:r>
            <a:rPr kumimoji="1" lang="en-US" altLang="zh-CN" sz="1000" kern="1200" dirty="0"/>
            <a:t>Learning</a:t>
          </a:r>
          <a:endParaRPr lang="en-US" sz="1000" kern="1200" dirty="0"/>
        </a:p>
      </dsp:txBody>
      <dsp:txXfrm rot="5400000">
        <a:off x="3389698" y="2377432"/>
        <a:ext cx="1624621" cy="984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BCBB-D0B2-A342-8DDA-F1E9708227E1}">
      <dsp:nvSpPr>
        <dsp:cNvPr id="0" name=""/>
        <dsp:cNvSpPr/>
      </dsp:nvSpPr>
      <dsp:spPr>
        <a:xfrm>
          <a:off x="4205858" y="737"/>
          <a:ext cx="1969238" cy="1969238"/>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chemeClr val="bg2"/>
              </a:solidFill>
            </a:rPr>
            <a:t>Representation</a:t>
          </a:r>
          <a:r>
            <a:rPr kumimoji="1" lang="zh-CN" altLang="en-US" sz="1000" kern="1200" dirty="0">
              <a:solidFill>
                <a:schemeClr val="bg2"/>
              </a:solidFill>
            </a:rPr>
            <a:t> </a:t>
          </a:r>
          <a:r>
            <a:rPr kumimoji="1" lang="en-US" altLang="zh-CN" sz="1000" kern="1200" dirty="0">
              <a:solidFill>
                <a:schemeClr val="bg2"/>
              </a:solidFill>
            </a:rPr>
            <a:t>Learning</a:t>
          </a:r>
          <a:endParaRPr lang="en-US" sz="1000" kern="1200" dirty="0">
            <a:solidFill>
              <a:schemeClr val="bg2"/>
            </a:solidFill>
          </a:endParaRPr>
        </a:p>
      </dsp:txBody>
      <dsp:txXfrm>
        <a:off x="4698168" y="345354"/>
        <a:ext cx="984619" cy="1624621"/>
      </dsp:txXfrm>
    </dsp:sp>
    <dsp:sp modelId="{73F6BD63-9F6E-2640-A96B-D90085188BDC}">
      <dsp:nvSpPr>
        <dsp:cNvPr id="0" name=""/>
        <dsp:cNvSpPr/>
      </dsp:nvSpPr>
      <dsp:spPr>
        <a:xfrm rot="7200000">
          <a:off x="5343550" y="1971277"/>
          <a:ext cx="1969238" cy="1969238"/>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solidFill>
                <a:srgbClr val="FF0000"/>
              </a:solidFill>
            </a:rPr>
            <a:t>Word</a:t>
          </a:r>
          <a:r>
            <a:rPr kumimoji="1" lang="en-US" altLang="zh-CN" sz="1000" kern="1200" dirty="0">
              <a:solidFill>
                <a:srgbClr val="FF0000"/>
              </a:solidFill>
            </a:rPr>
            <a:t>2Vec</a:t>
          </a:r>
          <a:endParaRPr lang="en-US" sz="1000" kern="1200" dirty="0">
            <a:solidFill>
              <a:srgbClr val="FF0000"/>
            </a:solidFill>
          </a:endParaRPr>
        </a:p>
      </dsp:txBody>
      <dsp:txXfrm rot="-5400000">
        <a:off x="5366635" y="2377433"/>
        <a:ext cx="1624621" cy="984619"/>
      </dsp:txXfrm>
    </dsp:sp>
    <dsp:sp modelId="{03BDD9D8-7871-EE4A-9330-6AD4CD06B109}">
      <dsp:nvSpPr>
        <dsp:cNvPr id="0" name=""/>
        <dsp:cNvSpPr/>
      </dsp:nvSpPr>
      <dsp:spPr>
        <a:xfrm rot="14400000">
          <a:off x="3068166" y="1971277"/>
          <a:ext cx="1969238" cy="1969238"/>
        </a:xfrm>
        <a:prstGeom prst="upArrow">
          <a:avLst>
            <a:gd name="adj1" fmla="val 50000"/>
            <a:gd name="adj2" fmla="val 35000"/>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100000"/>
            </a:lnSpc>
            <a:spcBef>
              <a:spcPct val="0"/>
            </a:spcBef>
            <a:spcAft>
              <a:spcPct val="35000"/>
            </a:spcAft>
            <a:buNone/>
          </a:pPr>
          <a:r>
            <a:rPr kumimoji="1" lang="en-US" sz="1000" kern="1200" dirty="0"/>
            <a:t>Transfer</a:t>
          </a:r>
          <a:r>
            <a:rPr kumimoji="1" lang="zh-CN" altLang="en-US" sz="1000" kern="1200" dirty="0"/>
            <a:t> </a:t>
          </a:r>
          <a:r>
            <a:rPr kumimoji="1" lang="en-US" altLang="zh-CN" sz="1000" kern="1200" dirty="0"/>
            <a:t>Learning</a:t>
          </a:r>
          <a:endParaRPr lang="en-US" sz="1000" kern="1200" dirty="0"/>
        </a:p>
      </dsp:txBody>
      <dsp:txXfrm rot="5400000">
        <a:off x="3389698" y="2377432"/>
        <a:ext cx="1624621" cy="984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DBCBB-D0B2-A342-8DDA-F1E9708227E1}">
      <dsp:nvSpPr>
        <dsp:cNvPr id="0" name=""/>
        <dsp:cNvSpPr/>
      </dsp:nvSpPr>
      <dsp:spPr>
        <a:xfrm>
          <a:off x="4205858" y="737"/>
          <a:ext cx="1969238" cy="1969238"/>
        </a:xfrm>
        <a:prstGeom prst="upArrow">
          <a:avLst>
            <a:gd name="adj1" fmla="val 50000"/>
            <a:gd name="adj2" fmla="val 35000"/>
          </a:avLst>
        </a:prstGeom>
        <a:solidFill>
          <a:schemeClr val="accent2">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kumimoji="1" lang="en-US" sz="1600" kern="1200" dirty="0">
              <a:solidFill>
                <a:schemeClr val="bg2"/>
              </a:solidFill>
            </a:rPr>
            <a:t>Feature</a:t>
          </a:r>
          <a:r>
            <a:rPr kumimoji="1" lang="zh-CN" altLang="en-US" sz="1600" kern="1200" dirty="0">
              <a:solidFill>
                <a:schemeClr val="bg2"/>
              </a:solidFill>
            </a:rPr>
            <a:t> </a:t>
          </a:r>
          <a:r>
            <a:rPr kumimoji="1" lang="en-US" altLang="zh-CN" sz="1600" kern="1200" dirty="0">
              <a:solidFill>
                <a:schemeClr val="bg2"/>
              </a:solidFill>
            </a:rPr>
            <a:t>Learning</a:t>
          </a:r>
          <a:endParaRPr lang="en-US" sz="1600" kern="1200" dirty="0">
            <a:solidFill>
              <a:schemeClr val="bg2"/>
            </a:solidFill>
          </a:endParaRPr>
        </a:p>
      </dsp:txBody>
      <dsp:txXfrm>
        <a:off x="4698168" y="345354"/>
        <a:ext cx="984619" cy="1624621"/>
      </dsp:txXfrm>
    </dsp:sp>
    <dsp:sp modelId="{73F6BD63-9F6E-2640-A96B-D90085188BDC}">
      <dsp:nvSpPr>
        <dsp:cNvPr id="0" name=""/>
        <dsp:cNvSpPr/>
      </dsp:nvSpPr>
      <dsp:spPr>
        <a:xfrm rot="7200000">
          <a:off x="5343550" y="1971277"/>
          <a:ext cx="1969238" cy="1969238"/>
        </a:xfrm>
        <a:prstGeom prst="upArrow">
          <a:avLst>
            <a:gd name="adj1" fmla="val 50000"/>
            <a:gd name="adj2" fmla="val 35000"/>
          </a:avLst>
        </a:prstGeom>
        <a:solidFill>
          <a:schemeClr val="accent3">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kumimoji="1" lang="en-US" sz="1600" kern="1200" dirty="0">
              <a:solidFill>
                <a:schemeClr val="bg2"/>
              </a:solidFill>
            </a:rPr>
            <a:t>Word</a:t>
          </a:r>
          <a:r>
            <a:rPr kumimoji="1" lang="en-US" altLang="zh-CN" sz="1600" kern="1200" dirty="0">
              <a:solidFill>
                <a:schemeClr val="bg2"/>
              </a:solidFill>
            </a:rPr>
            <a:t>2Vec</a:t>
          </a:r>
          <a:endParaRPr lang="en-US" sz="1600" kern="1200" dirty="0">
            <a:solidFill>
              <a:schemeClr val="bg2"/>
            </a:solidFill>
          </a:endParaRPr>
        </a:p>
      </dsp:txBody>
      <dsp:txXfrm rot="-5400000">
        <a:off x="5366635" y="2377433"/>
        <a:ext cx="1624621" cy="984619"/>
      </dsp:txXfrm>
    </dsp:sp>
    <dsp:sp modelId="{03BDD9D8-7871-EE4A-9330-6AD4CD06B109}">
      <dsp:nvSpPr>
        <dsp:cNvPr id="0" name=""/>
        <dsp:cNvSpPr/>
      </dsp:nvSpPr>
      <dsp:spPr>
        <a:xfrm rot="14400000">
          <a:off x="3068166" y="1971277"/>
          <a:ext cx="1969238" cy="1969238"/>
        </a:xfrm>
        <a:prstGeom prst="upArrow">
          <a:avLst>
            <a:gd name="adj1" fmla="val 50000"/>
            <a:gd name="adj2" fmla="val 35000"/>
          </a:avLst>
        </a:prstGeom>
        <a:solidFill>
          <a:schemeClr val="accent4">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100000"/>
            </a:lnSpc>
            <a:spcBef>
              <a:spcPct val="0"/>
            </a:spcBef>
            <a:spcAft>
              <a:spcPct val="35000"/>
            </a:spcAft>
            <a:buNone/>
          </a:pPr>
          <a:r>
            <a:rPr kumimoji="1" lang="en-US" sz="1600" kern="1200" dirty="0">
              <a:solidFill>
                <a:srgbClr val="FF0000"/>
              </a:solidFill>
            </a:rPr>
            <a:t>Transfer</a:t>
          </a:r>
          <a:r>
            <a:rPr kumimoji="1" lang="zh-CN" altLang="en-US" sz="1600" kern="1200" dirty="0">
              <a:solidFill>
                <a:srgbClr val="FF0000"/>
              </a:solidFill>
            </a:rPr>
            <a:t> </a:t>
          </a:r>
          <a:r>
            <a:rPr kumimoji="1" lang="en-US" altLang="zh-CN" sz="1600" kern="1200" dirty="0">
              <a:solidFill>
                <a:srgbClr val="FF0000"/>
              </a:solidFill>
            </a:rPr>
            <a:t>Learning</a:t>
          </a:r>
          <a:endParaRPr lang="en-US" sz="1600" kern="1200" dirty="0">
            <a:solidFill>
              <a:srgbClr val="FF0000"/>
            </a:solidFill>
          </a:endParaRPr>
        </a:p>
      </dsp:txBody>
      <dsp:txXfrm rot="5400000">
        <a:off x="3389698" y="2377432"/>
        <a:ext cx="1624621" cy="984619"/>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2023/3/24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131985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1663616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2603600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357042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273091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2577557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258681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339538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161140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87666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317726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1979290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3137337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3700797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1118981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3693007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3214983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2651237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3714595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1845955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153268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1886678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209045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1332413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2821570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2376290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3914381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422931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1301853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3844281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3730278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129213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306591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2290195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4125381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385756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1137804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3322297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1251774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4212282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2417132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4196845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290502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3531259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2530016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1888889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2985029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2166357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2238505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547801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23508112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105505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1442787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2043601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42625752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4152624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31503900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1835182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4195397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2478717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13555050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72</a:t>
            </a:fld>
            <a:endParaRPr kumimoji="1" lang="zh-CN" altLang="en-US"/>
          </a:p>
        </p:txBody>
      </p:sp>
    </p:spTree>
    <p:extLst>
      <p:ext uri="{BB962C8B-B14F-4D97-AF65-F5344CB8AC3E}">
        <p14:creationId xmlns:p14="http://schemas.microsoft.com/office/powerpoint/2010/main" val="1261987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73</a:t>
            </a:fld>
            <a:endParaRPr kumimoji="1" lang="zh-CN" altLang="en-US"/>
          </a:p>
        </p:txBody>
      </p:sp>
    </p:spTree>
    <p:extLst>
      <p:ext uri="{BB962C8B-B14F-4D97-AF65-F5344CB8AC3E}">
        <p14:creationId xmlns:p14="http://schemas.microsoft.com/office/powerpoint/2010/main" val="189679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3256063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350204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1001037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3/24/23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3/24/23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3/24/23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3/24/23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3/24/23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3/24/23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3/24/23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3/24/23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3/24/23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3/24/23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3/24/23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3/24/23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3/24/23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3/24/23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6.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4.tiff"/></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19.tiff"/><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20.tiff"/><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20.tiff"/><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20.tiff"/><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 Id="rId9"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20.tiff"/><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4.xml"/><Relationship Id="rId5" Type="http://schemas.openxmlformats.org/officeDocument/2006/relationships/hyperlink" Target="https://arxiv.org/abs/1301.3781" TargetMode="External"/><Relationship Id="rId4" Type="http://schemas.openxmlformats.org/officeDocument/2006/relationships/hyperlink" Target="https://en.wikipedia.org/wiki/ArXiv"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tiff"/></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33.jpe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36.tiff"/></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4.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4.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44.tiff"/><Relationship Id="rId4" Type="http://schemas.openxmlformats.org/officeDocument/2006/relationships/image" Target="../media/image43.tif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4.xml"/><Relationship Id="rId5" Type="http://schemas.openxmlformats.org/officeDocument/2006/relationships/image" Target="../media/image46.tiff"/><Relationship Id="rId4" Type="http://schemas.openxmlformats.org/officeDocument/2006/relationships/image" Target="../media/image45.tiff"/></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48.tiff"/><Relationship Id="rId4" Type="http://schemas.openxmlformats.org/officeDocument/2006/relationships/image" Target="../media/image47.tiff"/></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4.xml"/><Relationship Id="rId5" Type="http://schemas.openxmlformats.org/officeDocument/2006/relationships/image" Target="../media/image48.tiff"/><Relationship Id="rId4" Type="http://schemas.openxmlformats.org/officeDocument/2006/relationships/image" Target="../media/image47.tiff"/></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4.xml"/><Relationship Id="rId5" Type="http://schemas.openxmlformats.org/officeDocument/2006/relationships/image" Target="../media/image50.tiff"/><Relationship Id="rId4" Type="http://schemas.openxmlformats.org/officeDocument/2006/relationships/image" Target="../media/image49.tiff"/></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4.xml"/><Relationship Id="rId5" Type="http://schemas.openxmlformats.org/officeDocument/2006/relationships/image" Target="../media/image52.tiff"/><Relationship Id="rId4" Type="http://schemas.openxmlformats.org/officeDocument/2006/relationships/image" Target="../media/image51.tiff"/></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52.tiff"/><Relationship Id="rId4" Type="http://schemas.openxmlformats.org/officeDocument/2006/relationships/image" Target="../media/image51.tiff"/></Relationships>
</file>

<file path=ppt/slides/_rels/slide59.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jpe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tiff"/><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57.tiff"/><Relationship Id="rId5" Type="http://schemas.openxmlformats.org/officeDocument/2006/relationships/image" Target="../media/image56.png"/><Relationship Id="rId4" Type="http://schemas.openxmlformats.org/officeDocument/2006/relationships/image" Target="../media/image55.tiff"/></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59.tiff"/></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60.tiff"/></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61.tiff"/><Relationship Id="rId4" Type="http://schemas.openxmlformats.org/officeDocument/2006/relationships/image" Target="../media/image60.tiff"/></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4.xml"/><Relationship Id="rId4" Type="http://schemas.openxmlformats.org/officeDocument/2006/relationships/image" Target="../media/image62.tiff"/></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63.tiff"/><Relationship Id="rId4" Type="http://schemas.openxmlformats.org/officeDocument/2006/relationships/image" Target="../media/image62.tiff"/></Relationships>
</file>

<file path=ppt/slides/_rels/slide6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63.tiff"/></Relationships>
</file>

<file path=ppt/slides/_rels/slide68.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3765746" y="1710259"/>
            <a:ext cx="10221208"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Representation</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Learning</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&amp;</a:t>
            </a:r>
            <a:r>
              <a:rPr lang="zh-CN" altLang="en-US" sz="3200" dirty="0">
                <a:solidFill>
                  <a:srgbClr val="C00000"/>
                </a:solidFill>
                <a:latin typeface="微软雅黑" panose="020B0503020204020204" pitchFamily="34" charset="-122"/>
                <a:ea typeface="微软雅黑" panose="020B0503020204020204" pitchFamily="34" charset="-122"/>
              </a:rPr>
              <a:t> </a:t>
            </a:r>
            <a:endParaRPr lang="en-US" altLang="zh-CN" sz="3200" dirty="0">
              <a:solidFill>
                <a:srgbClr val="C00000"/>
              </a:solidFill>
              <a:latin typeface="微软雅黑" panose="020B0503020204020204" pitchFamily="34" charset="-122"/>
              <a:ea typeface="微软雅黑" panose="020B0503020204020204" pitchFamily="34" charset="-122"/>
            </a:endParaRPr>
          </a:p>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Transfer</a:t>
            </a:r>
            <a:r>
              <a:rPr lang="zh-CN" altLang="en-US" sz="3200" dirty="0">
                <a:solidFill>
                  <a:srgbClr val="C00000"/>
                </a:solidFill>
                <a:latin typeface="微软雅黑" panose="020B0503020204020204" pitchFamily="34" charset="-122"/>
                <a:ea typeface="微软雅黑" panose="020B0503020204020204" pitchFamily="34" charset="-122"/>
              </a:rPr>
              <a:t> </a:t>
            </a:r>
            <a:r>
              <a:rPr lang="en-US" altLang="zh-CN" sz="3200" dirty="0">
                <a:solidFill>
                  <a:srgbClr val="C00000"/>
                </a:solidFill>
                <a:latin typeface="微软雅黑" panose="020B0503020204020204" pitchFamily="34" charset="-122"/>
                <a:ea typeface="微软雅黑" panose="020B0503020204020204" pitchFamily="34" charset="-122"/>
              </a:rPr>
              <a:t>Learning</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044EF65-EFEC-44DD-BF52-041C06B5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7" name="文本框 6">
            <a:extLst>
              <a:ext uri="{FF2B5EF4-FFF2-40B4-BE49-F238E27FC236}">
                <a16:creationId xmlns:a16="http://schemas.microsoft.com/office/drawing/2014/main" id="{95C04AF0-AC52-4490-8DE8-46CAB761AE5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303632CF-E354-0244-907F-001DDE7DE64C}"/>
              </a:ext>
            </a:extLst>
          </p:cNvPr>
          <p:cNvPicPr>
            <a:picLocks noChangeAspect="1"/>
          </p:cNvPicPr>
          <p:nvPr/>
        </p:nvPicPr>
        <p:blipFill>
          <a:blip r:embed="rId4"/>
          <a:stretch>
            <a:fillRect/>
          </a:stretch>
        </p:blipFill>
        <p:spPr>
          <a:xfrm>
            <a:off x="769176" y="1586285"/>
            <a:ext cx="5521696" cy="3839304"/>
          </a:xfrm>
          <a:prstGeom prst="rect">
            <a:avLst/>
          </a:prstGeom>
        </p:spPr>
      </p:pic>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内容占位符 2">
            <a:extLst>
              <a:ext uri="{FF2B5EF4-FFF2-40B4-BE49-F238E27FC236}">
                <a16:creationId xmlns:a16="http://schemas.microsoft.com/office/drawing/2014/main" id="{3CECA3EE-1B5D-912F-C669-F26A61568F95}"/>
              </a:ext>
            </a:extLst>
          </p:cNvPr>
          <p:cNvGraphicFramePr>
            <a:graphicFrameLocks noGrp="1"/>
          </p:cNvGraphicFramePr>
          <p:nvPr>
            <p:ph idx="1"/>
            <p:extLst>
              <p:ext uri="{D42A27DB-BD31-4B8C-83A1-F6EECF244321}">
                <p14:modId xmlns:p14="http://schemas.microsoft.com/office/powerpoint/2010/main" val="408911085"/>
              </p:ext>
            </p:extLst>
          </p:nvPr>
        </p:nvGraphicFramePr>
        <p:xfrm>
          <a:off x="1158583" y="1711234"/>
          <a:ext cx="10380956" cy="3941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616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内容占位符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54955" y="919344"/>
            <a:ext cx="10443057" cy="5019312"/>
          </a:xfrm>
          <a:prstGeom prst="rect">
            <a:avLst/>
          </a:prstGeom>
          <a:solidFill>
            <a:schemeClr val="bg1"/>
          </a:solidFill>
        </p:spPr>
      </p:pic>
    </p:spTree>
    <p:extLst>
      <p:ext uri="{BB962C8B-B14F-4D97-AF65-F5344CB8AC3E}">
        <p14:creationId xmlns:p14="http://schemas.microsoft.com/office/powerpoint/2010/main" val="86174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represent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words?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内容占位符 3">
            <a:extLst>
              <a:ext uri="{FF2B5EF4-FFF2-40B4-BE49-F238E27FC236}">
                <a16:creationId xmlns:a16="http://schemas.microsoft.com/office/drawing/2014/main" id="{73D62C9D-4255-E553-8DA2-D512D8E0635F}"/>
              </a:ext>
            </a:extLst>
          </p:cNvPr>
          <p:cNvSpPr>
            <a:spLocks noGrp="1"/>
          </p:cNvSpPr>
          <p:nvPr>
            <p:ph idx="1"/>
          </p:nvPr>
        </p:nvSpPr>
        <p:spPr>
          <a:xfrm>
            <a:off x="942839" y="1742005"/>
            <a:ext cx="10058400" cy="4023360"/>
          </a:xfrm>
        </p:spPr>
        <p:txBody>
          <a:bodyPr>
            <a:normAutofit/>
          </a:bodyPr>
          <a:lstStyle/>
          <a:p>
            <a:r>
              <a:rPr kumimoji="1" lang="en-US" altLang="zh-CN" sz="2400" dirty="0">
                <a:ea typeface="Weibei SC" charset="-122"/>
                <a:cs typeface="Weibei SC" charset="-122"/>
              </a:rPr>
              <a:t>Direct</a:t>
            </a:r>
            <a:r>
              <a:rPr kumimoji="1" lang="zh-CN" altLang="en-US" sz="2400" dirty="0">
                <a:ea typeface="Weibei SC" charset="-122"/>
                <a:cs typeface="Weibei SC" charset="-122"/>
              </a:rPr>
              <a:t> </a:t>
            </a:r>
            <a:r>
              <a:rPr kumimoji="1" lang="en-US" altLang="zh-CN" sz="2400" dirty="0">
                <a:ea typeface="Weibei SC" charset="-122"/>
                <a:cs typeface="Weibei SC" charset="-122"/>
              </a:rPr>
              <a:t>Way</a:t>
            </a:r>
            <a:endParaRPr kumimoji="1" lang="zh-CN" altLang="en-US" sz="2400" dirty="0">
              <a:ea typeface="Weibei SC" charset="-122"/>
              <a:cs typeface="Weibei SC" charset="-122"/>
            </a:endParaRPr>
          </a:p>
          <a:p>
            <a:pPr lvl="1"/>
            <a:r>
              <a:rPr kumimoji="1" lang="en-US" altLang="zh-CN" sz="2000" dirty="0">
                <a:ea typeface="Weibei SC" charset="-122"/>
                <a:cs typeface="Weibei SC" charset="-122"/>
              </a:rPr>
              <a:t>Student</a:t>
            </a:r>
            <a:endParaRPr kumimoji="1" lang="zh-CN" altLang="en-US" sz="2000" dirty="0">
              <a:ea typeface="Weibei SC" charset="-122"/>
              <a:cs typeface="Weibei SC" charset="-122"/>
            </a:endParaRPr>
          </a:p>
          <a:p>
            <a:pPr lvl="1"/>
            <a:r>
              <a:rPr kumimoji="1" lang="en-US" altLang="zh-CN" sz="2000" dirty="0">
                <a:ea typeface="Weibei SC" charset="-122"/>
                <a:cs typeface="Weibei SC" charset="-122"/>
              </a:rPr>
              <a:t>[‘</a:t>
            </a:r>
            <a:r>
              <a:rPr kumimoji="1" lang="en-US" altLang="zh-CN" sz="2000" dirty="0" err="1">
                <a:ea typeface="Weibei SC" charset="-122"/>
                <a:cs typeface="Weibei SC" charset="-122"/>
              </a:rPr>
              <a:t>s’,’t’,’u’,’d’,’e’,’n’,’t</a:t>
            </a:r>
            <a:r>
              <a:rPr kumimoji="1" lang="en-US" altLang="zh-CN" sz="2000" dirty="0">
                <a:ea typeface="Weibei SC" charset="-122"/>
                <a:cs typeface="Weibei SC" charset="-122"/>
              </a:rPr>
              <a:t>’]: [18, 19, 20, 3, 4, 13, 19]</a:t>
            </a:r>
          </a:p>
          <a:p>
            <a:r>
              <a:rPr kumimoji="1" lang="en-US" altLang="zh-CN" sz="2400" dirty="0">
                <a:ea typeface="Weibei SC" charset="-122"/>
                <a:cs typeface="Weibei SC" charset="-122"/>
              </a:rPr>
              <a:t>Problems</a:t>
            </a:r>
            <a:endParaRPr kumimoji="1" lang="zh-CN" altLang="en-US" sz="2400" dirty="0">
              <a:ea typeface="Weibei SC" charset="-122"/>
              <a:cs typeface="Weibei SC" charset="-122"/>
            </a:endParaRPr>
          </a:p>
          <a:p>
            <a:pPr lvl="1"/>
            <a:r>
              <a:rPr kumimoji="1" lang="en-US" altLang="zh-CN" sz="2000" dirty="0">
                <a:ea typeface="Weibei SC" charset="-122"/>
                <a:cs typeface="Weibei SC" charset="-122"/>
              </a:rPr>
              <a:t>Different</a:t>
            </a:r>
            <a:r>
              <a:rPr kumimoji="1" lang="zh-CN" altLang="en-US" sz="2000" dirty="0">
                <a:ea typeface="Weibei SC" charset="-122"/>
                <a:cs typeface="Weibei SC" charset="-122"/>
              </a:rPr>
              <a:t> </a:t>
            </a:r>
            <a:r>
              <a:rPr kumimoji="1" lang="en-US" altLang="zh-CN" sz="2000" dirty="0">
                <a:ea typeface="Weibei SC" charset="-122"/>
                <a:cs typeface="Weibei SC" charset="-122"/>
              </a:rPr>
              <a:t>lengths</a:t>
            </a:r>
            <a:endParaRPr kumimoji="1" lang="zh-CN" altLang="en-US" sz="2000" dirty="0">
              <a:ea typeface="Weibei SC" charset="-122"/>
              <a:cs typeface="Weibei SC" charset="-122"/>
            </a:endParaRPr>
          </a:p>
          <a:p>
            <a:pPr lvl="1"/>
            <a:r>
              <a:rPr kumimoji="1" lang="en-US" altLang="zh-CN" sz="2000" dirty="0">
                <a:ea typeface="Weibei SC" charset="-122"/>
                <a:cs typeface="Weibei SC" charset="-122"/>
              </a:rPr>
              <a:t>Not</a:t>
            </a:r>
            <a:r>
              <a:rPr kumimoji="1" lang="zh-CN" altLang="en-US" sz="2000" dirty="0">
                <a:ea typeface="Weibei SC" charset="-122"/>
                <a:cs typeface="Weibei SC" charset="-122"/>
              </a:rPr>
              <a:t> </a:t>
            </a:r>
            <a:r>
              <a:rPr kumimoji="1" lang="en-US" altLang="zh-CN" sz="2000" dirty="0">
                <a:ea typeface="Weibei SC" charset="-122"/>
                <a:cs typeface="Weibei SC" charset="-122"/>
              </a:rPr>
              <a:t>similar</a:t>
            </a:r>
            <a:r>
              <a:rPr kumimoji="1" lang="zh-CN" altLang="en-US" sz="2000" dirty="0">
                <a:ea typeface="Weibei SC" charset="-122"/>
                <a:cs typeface="Weibei SC" charset="-122"/>
              </a:rPr>
              <a:t> </a:t>
            </a:r>
            <a:r>
              <a:rPr kumimoji="1" lang="en-US" altLang="zh-CN" sz="2000" dirty="0">
                <a:ea typeface="Weibei SC" charset="-122"/>
                <a:cs typeface="Weibei SC" charset="-122"/>
              </a:rPr>
              <a:t>for</a:t>
            </a:r>
            <a:r>
              <a:rPr kumimoji="1" lang="zh-CN" altLang="en-US" sz="2000" dirty="0">
                <a:ea typeface="Weibei SC" charset="-122"/>
                <a:cs typeface="Weibei SC" charset="-122"/>
              </a:rPr>
              <a:t> </a:t>
            </a:r>
            <a:r>
              <a:rPr kumimoji="1" lang="en-US" altLang="zh-CN" sz="2000" dirty="0">
                <a:ea typeface="Weibei SC" charset="-122"/>
                <a:cs typeface="Weibei SC" charset="-122"/>
              </a:rPr>
              <a:t>similar</a:t>
            </a:r>
            <a:r>
              <a:rPr kumimoji="1" lang="zh-CN" altLang="en-US" sz="2000" dirty="0">
                <a:ea typeface="Weibei SC" charset="-122"/>
                <a:cs typeface="Weibei SC" charset="-122"/>
              </a:rPr>
              <a:t> </a:t>
            </a:r>
            <a:r>
              <a:rPr kumimoji="1" lang="en-US" altLang="zh-CN" sz="2000" dirty="0">
                <a:ea typeface="Weibei SC" charset="-122"/>
                <a:cs typeface="Weibei SC" charset="-122"/>
              </a:rPr>
              <a:t>words</a:t>
            </a:r>
            <a:r>
              <a:rPr kumimoji="1" lang="zh-CN" altLang="en-US" sz="2000" dirty="0">
                <a:ea typeface="Weibei SC" charset="-122"/>
                <a:cs typeface="Weibei SC" charset="-122"/>
              </a:rPr>
              <a:t> </a:t>
            </a:r>
            <a:r>
              <a:rPr kumimoji="1" lang="en-US" altLang="zh-CN" sz="2000" dirty="0">
                <a:ea typeface="Weibei SC" charset="-122"/>
                <a:cs typeface="Weibei SC" charset="-122"/>
              </a:rPr>
              <a:t>in</a:t>
            </a:r>
            <a:r>
              <a:rPr kumimoji="1" lang="zh-CN" altLang="en-US" sz="2000" dirty="0">
                <a:ea typeface="Weibei SC" charset="-122"/>
                <a:cs typeface="Weibei SC" charset="-122"/>
              </a:rPr>
              <a:t> </a:t>
            </a:r>
            <a:r>
              <a:rPr kumimoji="1" lang="en-US" altLang="zh-CN" sz="2000" dirty="0">
                <a:ea typeface="Weibei SC" charset="-122"/>
                <a:cs typeface="Weibei SC" charset="-122"/>
              </a:rPr>
              <a:t>meaning</a:t>
            </a:r>
          </a:p>
        </p:txBody>
      </p:sp>
    </p:spTree>
    <p:extLst>
      <p:ext uri="{BB962C8B-B14F-4D97-AF65-F5344CB8AC3E}">
        <p14:creationId xmlns:p14="http://schemas.microsoft.com/office/powerpoint/2010/main" val="354369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One-hot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coding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18" name="表格 17">
            <a:extLst>
              <a:ext uri="{FF2B5EF4-FFF2-40B4-BE49-F238E27FC236}">
                <a16:creationId xmlns:a16="http://schemas.microsoft.com/office/drawing/2014/main" id="{16186F03-EBE4-BF1F-2100-EE567C1F2B48}"/>
              </a:ext>
            </a:extLst>
          </p:cNvPr>
          <p:cNvGraphicFramePr>
            <a:graphicFrameLocks noGrp="1"/>
          </p:cNvGraphicFramePr>
          <p:nvPr>
            <p:extLst>
              <p:ext uri="{D42A27DB-BD31-4B8C-83A1-F6EECF244321}">
                <p14:modId xmlns:p14="http://schemas.microsoft.com/office/powerpoint/2010/main" val="1956894435"/>
              </p:ext>
            </p:extLst>
          </p:nvPr>
        </p:nvGraphicFramePr>
        <p:xfrm>
          <a:off x="1616420" y="1500206"/>
          <a:ext cx="8127999" cy="2743200"/>
        </p:xfrm>
        <a:graphic>
          <a:graphicData uri="http://schemas.openxmlformats.org/drawingml/2006/table">
            <a:tbl>
              <a:tblPr firstRow="1" bandRow="1">
                <a:tableStyleId>{073A0DAA-6AF3-43AB-8588-CEC1D06C72B9}</a:tableStyleId>
              </a:tblPr>
              <a:tblGrid>
                <a:gridCol w="1179033">
                  <a:extLst>
                    <a:ext uri="{9D8B030D-6E8A-4147-A177-3AD203B41FA5}">
                      <a16:colId xmlns:a16="http://schemas.microsoft.com/office/drawing/2014/main" val="20000"/>
                    </a:ext>
                  </a:extLst>
                </a:gridCol>
                <a:gridCol w="1148316">
                  <a:extLst>
                    <a:ext uri="{9D8B030D-6E8A-4147-A177-3AD203B41FA5}">
                      <a16:colId xmlns:a16="http://schemas.microsoft.com/office/drawing/2014/main" val="20001"/>
                    </a:ext>
                  </a:extLst>
                </a:gridCol>
                <a:gridCol w="5800650">
                  <a:extLst>
                    <a:ext uri="{9D8B030D-6E8A-4147-A177-3AD203B41FA5}">
                      <a16:colId xmlns:a16="http://schemas.microsoft.com/office/drawing/2014/main" val="20002"/>
                    </a:ext>
                  </a:extLst>
                </a:gridCol>
              </a:tblGrid>
              <a:tr h="370840">
                <a:tc>
                  <a:txBody>
                    <a:bodyPr/>
                    <a:lstStyle/>
                    <a:p>
                      <a:r>
                        <a:rPr lang="zh-CN" altLang="en-US" sz="2400" dirty="0"/>
                        <a:t>单词</a:t>
                      </a:r>
                    </a:p>
                  </a:txBody>
                  <a:tcPr/>
                </a:tc>
                <a:tc>
                  <a:txBody>
                    <a:bodyPr/>
                    <a:lstStyle/>
                    <a:p>
                      <a:r>
                        <a:rPr lang="zh-CN" altLang="en-US" sz="2400" dirty="0"/>
                        <a:t>序号</a:t>
                      </a:r>
                    </a:p>
                  </a:txBody>
                  <a:tcPr/>
                </a:tc>
                <a:tc>
                  <a:txBody>
                    <a:bodyPr/>
                    <a:lstStyle/>
                    <a:p>
                      <a:pPr algn="ctr"/>
                      <a:r>
                        <a:rPr lang="zh-CN" altLang="en-US" sz="2400" dirty="0"/>
                        <a:t>编码</a:t>
                      </a:r>
                    </a:p>
                  </a:txBody>
                  <a:tcPr/>
                </a:tc>
                <a:extLst>
                  <a:ext uri="{0D108BD9-81ED-4DB2-BD59-A6C34878D82A}">
                    <a16:rowId xmlns:a16="http://schemas.microsoft.com/office/drawing/2014/main" val="10000"/>
                  </a:ext>
                </a:extLst>
              </a:tr>
              <a:tr h="370840">
                <a:tc>
                  <a:txBody>
                    <a:bodyPr/>
                    <a:lstStyle/>
                    <a:p>
                      <a:r>
                        <a:rPr lang="en-US" altLang="zh-CN" sz="2400" dirty="0"/>
                        <a:t>A</a:t>
                      </a:r>
                      <a:endParaRPr lang="zh-CN" altLang="en-US" sz="2400" dirty="0"/>
                    </a:p>
                  </a:txBody>
                  <a:tcPr/>
                </a:tc>
                <a:tc>
                  <a:txBody>
                    <a:bodyPr/>
                    <a:lstStyle/>
                    <a:p>
                      <a:r>
                        <a:rPr lang="en-US" altLang="zh-CN" sz="2400" dirty="0"/>
                        <a:t>0</a:t>
                      </a:r>
                      <a:endParaRPr lang="zh-CN" altLang="en-US" sz="2400" dirty="0"/>
                    </a:p>
                  </a:txBody>
                  <a:tcPr/>
                </a:tc>
                <a:tc>
                  <a:txBody>
                    <a:bodyPr/>
                    <a:lstStyle/>
                    <a:p>
                      <a:pPr algn="ctr"/>
                      <a:r>
                        <a:rPr lang="en-US" altLang="zh-CN" sz="2400" dirty="0"/>
                        <a:t>[1, 0, 0, 0, ……, 0]</a:t>
                      </a:r>
                    </a:p>
                  </a:txBody>
                  <a:tcPr/>
                </a:tc>
                <a:extLst>
                  <a:ext uri="{0D108BD9-81ED-4DB2-BD59-A6C34878D82A}">
                    <a16:rowId xmlns:a16="http://schemas.microsoft.com/office/drawing/2014/main" val="10001"/>
                  </a:ext>
                </a:extLst>
              </a:tr>
              <a:tr h="370840">
                <a:tc>
                  <a:txBody>
                    <a:bodyPr/>
                    <a:lstStyle/>
                    <a:p>
                      <a:r>
                        <a:rPr lang="en-US" altLang="zh-CN" sz="2400" dirty="0"/>
                        <a:t>An</a:t>
                      </a:r>
                      <a:endParaRPr lang="zh-CN" altLang="en-US" sz="2400" dirty="0"/>
                    </a:p>
                  </a:txBody>
                  <a:tcPr/>
                </a:tc>
                <a:tc>
                  <a:txBody>
                    <a:bodyPr/>
                    <a:lstStyle/>
                    <a:p>
                      <a:r>
                        <a:rPr lang="en-US" altLang="zh-CN" sz="2400" dirty="0"/>
                        <a:t>1</a:t>
                      </a:r>
                      <a:endParaRPr lang="zh-CN" altLang="en-US" sz="2400" dirty="0"/>
                    </a:p>
                  </a:txBody>
                  <a:tcPr/>
                </a:tc>
                <a:tc>
                  <a:txBody>
                    <a:bodyPr/>
                    <a:lstStyle/>
                    <a:p>
                      <a:pPr algn="ctr"/>
                      <a:r>
                        <a:rPr lang="en-US" altLang="zh-CN" sz="2400" dirty="0"/>
                        <a:t>[0, 1, 0, 0, ……, 0]</a:t>
                      </a:r>
                    </a:p>
                  </a:txBody>
                  <a:tcPr/>
                </a:tc>
                <a:extLst>
                  <a:ext uri="{0D108BD9-81ED-4DB2-BD59-A6C34878D82A}">
                    <a16:rowId xmlns:a16="http://schemas.microsoft.com/office/drawing/2014/main" val="10002"/>
                  </a:ext>
                </a:extLst>
              </a:tr>
              <a:tr h="370840">
                <a:tc>
                  <a:txBody>
                    <a:bodyPr/>
                    <a:lstStyle/>
                    <a:p>
                      <a:r>
                        <a:rPr lang="en-US" altLang="zh-CN" sz="2400" dirty="0"/>
                        <a:t>About</a:t>
                      </a:r>
                      <a:endParaRPr lang="zh-CN" altLang="en-US" sz="2400" dirty="0"/>
                    </a:p>
                  </a:txBody>
                  <a:tcPr/>
                </a:tc>
                <a:tc>
                  <a:txBody>
                    <a:bodyPr/>
                    <a:lstStyle/>
                    <a:p>
                      <a:r>
                        <a:rPr lang="en-US" altLang="zh-CN" sz="2400" dirty="0"/>
                        <a:t>2</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[0, 0, 1, 0, ……, 0]</a:t>
                      </a:r>
                    </a:p>
                  </a:txBody>
                  <a:tcPr/>
                </a:tc>
                <a:extLst>
                  <a:ext uri="{0D108BD9-81ED-4DB2-BD59-A6C34878D82A}">
                    <a16:rowId xmlns:a16="http://schemas.microsoft.com/office/drawing/2014/main" val="10003"/>
                  </a:ext>
                </a:extLst>
              </a:tr>
              <a:tr h="370840">
                <a:tc>
                  <a:txBody>
                    <a:bodyPr/>
                    <a:lstStyle/>
                    <a:p>
                      <a:r>
                        <a:rPr lang="en-US" altLang="zh-CN" sz="2400" dirty="0"/>
                        <a:t>……</a:t>
                      </a:r>
                      <a:endParaRPr lang="zh-CN" altLang="en-US" sz="2400" dirty="0"/>
                    </a:p>
                  </a:txBody>
                  <a:tcPr/>
                </a:tc>
                <a:tc>
                  <a:txBody>
                    <a:bodyPr/>
                    <a:lstStyle/>
                    <a:p>
                      <a:r>
                        <a:rPr lang="en-US" altLang="zh-CN" sz="2400" dirty="0"/>
                        <a:t>……</a:t>
                      </a:r>
                      <a:endParaRPr lang="zh-CN" altLang="en-US" sz="2400"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4"/>
                  </a:ext>
                </a:extLst>
              </a:tr>
              <a:tr h="370840">
                <a:tc>
                  <a:txBody>
                    <a:bodyPr/>
                    <a:lstStyle/>
                    <a:p>
                      <a:r>
                        <a:rPr lang="en-US" altLang="zh-CN" sz="2400" dirty="0"/>
                        <a:t>Zero</a:t>
                      </a:r>
                      <a:endParaRPr lang="zh-CN" altLang="en-US" sz="2400" dirty="0"/>
                    </a:p>
                  </a:txBody>
                  <a:tcPr/>
                </a:tc>
                <a:tc>
                  <a:txBody>
                    <a:bodyPr/>
                    <a:lstStyle/>
                    <a:p>
                      <a:r>
                        <a:rPr lang="en-US" altLang="zh-CN" sz="2400" dirty="0"/>
                        <a:t>14901</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[0, 0, 0, 0, ……, 1]</a:t>
                      </a:r>
                    </a:p>
                  </a:txBody>
                  <a:tcPr/>
                </a:tc>
                <a:extLst>
                  <a:ext uri="{0D108BD9-81ED-4DB2-BD59-A6C34878D82A}">
                    <a16:rowId xmlns:a16="http://schemas.microsoft.com/office/drawing/2014/main" val="10005"/>
                  </a:ext>
                </a:extLst>
              </a:tr>
            </a:tbl>
          </a:graphicData>
        </a:graphic>
      </p:graphicFrame>
      <p:cxnSp>
        <p:nvCxnSpPr>
          <p:cNvPr id="19" name="直线连接符 18">
            <a:extLst>
              <a:ext uri="{FF2B5EF4-FFF2-40B4-BE49-F238E27FC236}">
                <a16:creationId xmlns:a16="http://schemas.microsoft.com/office/drawing/2014/main" id="{FE66981F-4086-599C-E9B8-5BA830F9170F}"/>
              </a:ext>
            </a:extLst>
          </p:cNvPr>
          <p:cNvCxnSpPr/>
          <p:nvPr/>
        </p:nvCxnSpPr>
        <p:spPr>
          <a:xfrm>
            <a:off x="5676303" y="4378343"/>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842727C2-7C65-F9D9-E656-D04526582033}"/>
              </a:ext>
            </a:extLst>
          </p:cNvPr>
          <p:cNvCxnSpPr/>
          <p:nvPr/>
        </p:nvCxnSpPr>
        <p:spPr>
          <a:xfrm>
            <a:off x="5735297" y="4604485"/>
            <a:ext cx="10127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819ECFC2-AEAF-754E-DCC9-547A18F94B79}"/>
              </a:ext>
            </a:extLst>
          </p:cNvPr>
          <p:cNvCxnSpPr/>
          <p:nvPr/>
        </p:nvCxnSpPr>
        <p:spPr>
          <a:xfrm flipH="1" flipV="1">
            <a:off x="6748019" y="4604485"/>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B699515C-E331-6954-D36B-FFFD327E529B}"/>
              </a:ext>
            </a:extLst>
          </p:cNvPr>
          <p:cNvCxnSpPr/>
          <p:nvPr/>
        </p:nvCxnSpPr>
        <p:spPr>
          <a:xfrm flipH="1">
            <a:off x="6875838" y="4604485"/>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55D59365-1039-1B63-CD8E-92666B1DA09A}"/>
              </a:ext>
            </a:extLst>
          </p:cNvPr>
          <p:cNvCxnSpPr/>
          <p:nvPr/>
        </p:nvCxnSpPr>
        <p:spPr>
          <a:xfrm>
            <a:off x="6993826" y="4604485"/>
            <a:ext cx="10127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C716F5C4-FC42-5934-3679-8A2D5D5DE26C}"/>
              </a:ext>
            </a:extLst>
          </p:cNvPr>
          <p:cNvCxnSpPr/>
          <p:nvPr/>
        </p:nvCxnSpPr>
        <p:spPr>
          <a:xfrm flipH="1">
            <a:off x="8006548" y="4378343"/>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9D774E22-4046-2206-E483-49CFDD77AA11}"/>
              </a:ext>
            </a:extLst>
          </p:cNvPr>
          <p:cNvSpPr/>
          <p:nvPr/>
        </p:nvSpPr>
        <p:spPr>
          <a:xfrm>
            <a:off x="6549950" y="4867241"/>
            <a:ext cx="769763" cy="369332"/>
          </a:xfrm>
          <a:prstGeom prst="rect">
            <a:avLst/>
          </a:prstGeom>
        </p:spPr>
        <p:txBody>
          <a:bodyPr wrap="none">
            <a:spAutoFit/>
          </a:bodyPr>
          <a:lstStyle/>
          <a:p>
            <a:r>
              <a:rPr lang="en-US" altLang="zh-CN" dirty="0"/>
              <a:t>14902</a:t>
            </a:r>
            <a:endParaRPr lang="zh-CN" altLang="en-US" dirty="0"/>
          </a:p>
        </p:txBody>
      </p:sp>
      <p:sp>
        <p:nvSpPr>
          <p:cNvPr id="27" name="文本框 26">
            <a:extLst>
              <a:ext uri="{FF2B5EF4-FFF2-40B4-BE49-F238E27FC236}">
                <a16:creationId xmlns:a16="http://schemas.microsoft.com/office/drawing/2014/main" id="{29E31E9E-968C-B021-7BD2-5538F3E7894D}"/>
              </a:ext>
            </a:extLst>
          </p:cNvPr>
          <p:cNvSpPr txBox="1"/>
          <p:nvPr/>
        </p:nvSpPr>
        <p:spPr>
          <a:xfrm>
            <a:off x="1599218" y="4867240"/>
            <a:ext cx="6407330" cy="923330"/>
          </a:xfrm>
          <a:prstGeom prst="rect">
            <a:avLst/>
          </a:prstGeom>
          <a:noFill/>
        </p:spPr>
        <p:txBody>
          <a:bodyPr wrap="square">
            <a:spAutoFit/>
          </a:bodyPr>
          <a:lstStyle/>
          <a:p>
            <a:r>
              <a:rPr kumimoji="1" lang="en-US" altLang="zh-CN" dirty="0">
                <a:latin typeface="Weibei SC" charset="-122"/>
                <a:ea typeface="Weibei SC" charset="-122"/>
                <a:cs typeface="Weibei SC" charset="-122"/>
              </a:rPr>
              <a:t>Disadvantages</a:t>
            </a:r>
            <a:r>
              <a:rPr kumimoji="1" lang="zh-CN" altLang="en-US" dirty="0">
                <a:latin typeface="Weibei SC" charset="-122"/>
                <a:ea typeface="Weibei SC" charset="-122"/>
                <a:cs typeface="Weibei SC" charset="-122"/>
              </a:rPr>
              <a:t>：</a:t>
            </a:r>
          </a:p>
          <a:p>
            <a:pPr lvl="1"/>
            <a:r>
              <a:rPr kumimoji="1" lang="en-US" altLang="zh-CN" dirty="0">
                <a:latin typeface="Weibei SC" charset="-122"/>
                <a:ea typeface="Weibei SC" charset="-122"/>
                <a:cs typeface="Weibei SC" charset="-122"/>
              </a:rPr>
              <a:t>Waste</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of</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space</a:t>
            </a:r>
            <a:endParaRPr kumimoji="1" lang="zh-CN" altLang="en-US" dirty="0">
              <a:latin typeface="Weibei SC" charset="-122"/>
              <a:ea typeface="Weibei SC" charset="-122"/>
              <a:cs typeface="Weibei SC" charset="-122"/>
            </a:endParaRPr>
          </a:p>
          <a:p>
            <a:pPr lvl="1"/>
            <a:r>
              <a:rPr kumimoji="1" lang="en-US" altLang="zh-CN" dirty="0">
                <a:latin typeface="Weibei SC" charset="-122"/>
                <a:ea typeface="Weibei SC" charset="-122"/>
                <a:cs typeface="Weibei SC" charset="-122"/>
              </a:rPr>
              <a:t>Can</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not</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reflect</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similarity</a:t>
            </a:r>
            <a:endParaRPr kumimoji="1" lang="zh-CN" altLang="en-US" dirty="0">
              <a:latin typeface="Weibei SC" charset="-122"/>
              <a:ea typeface="Weibei SC" charset="-122"/>
              <a:cs typeface="Weibei SC" charset="-122"/>
            </a:endParaRPr>
          </a:p>
        </p:txBody>
      </p:sp>
    </p:spTree>
    <p:extLst>
      <p:ext uri="{BB962C8B-B14F-4D97-AF65-F5344CB8AC3E}">
        <p14:creationId xmlns:p14="http://schemas.microsoft.com/office/powerpoint/2010/main" val="3089039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want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8C270669-F949-250B-5EE9-3F6F45F3A552}"/>
              </a:ext>
            </a:extLst>
          </p:cNvPr>
          <p:cNvGraphicFramePr>
            <a:graphicFrameLocks noGrp="1"/>
          </p:cNvGraphicFramePr>
          <p:nvPr>
            <p:extLst>
              <p:ext uri="{D42A27DB-BD31-4B8C-83A1-F6EECF244321}">
                <p14:modId xmlns:p14="http://schemas.microsoft.com/office/powerpoint/2010/main" val="3906245515"/>
              </p:ext>
            </p:extLst>
          </p:nvPr>
        </p:nvGraphicFramePr>
        <p:xfrm>
          <a:off x="2153212" y="1662911"/>
          <a:ext cx="6979683" cy="1828800"/>
        </p:xfrm>
        <a:graphic>
          <a:graphicData uri="http://schemas.openxmlformats.org/drawingml/2006/table">
            <a:tbl>
              <a:tblPr firstRow="1" bandRow="1">
                <a:tableStyleId>{073A0DAA-6AF3-43AB-8588-CEC1D06C72B9}</a:tableStyleId>
              </a:tblPr>
              <a:tblGrid>
                <a:gridCol w="1179033">
                  <a:extLst>
                    <a:ext uri="{9D8B030D-6E8A-4147-A177-3AD203B41FA5}">
                      <a16:colId xmlns:a16="http://schemas.microsoft.com/office/drawing/2014/main" val="20000"/>
                    </a:ext>
                  </a:extLst>
                </a:gridCol>
                <a:gridCol w="5800650">
                  <a:extLst>
                    <a:ext uri="{9D8B030D-6E8A-4147-A177-3AD203B41FA5}">
                      <a16:colId xmlns:a16="http://schemas.microsoft.com/office/drawing/2014/main" val="20001"/>
                    </a:ext>
                  </a:extLst>
                </a:gridCol>
              </a:tblGrid>
              <a:tr h="370840">
                <a:tc>
                  <a:txBody>
                    <a:bodyPr/>
                    <a:lstStyle/>
                    <a:p>
                      <a:r>
                        <a:rPr lang="zh-CN" altLang="en-US" sz="2400" dirty="0"/>
                        <a:t>单词</a:t>
                      </a:r>
                    </a:p>
                  </a:txBody>
                  <a:tcPr/>
                </a:tc>
                <a:tc>
                  <a:txBody>
                    <a:bodyPr/>
                    <a:lstStyle/>
                    <a:p>
                      <a:pPr algn="ctr"/>
                      <a:r>
                        <a:rPr lang="zh-CN" altLang="en-US" sz="2400" dirty="0"/>
                        <a:t>词向量</a:t>
                      </a:r>
                    </a:p>
                  </a:txBody>
                  <a:tcPr/>
                </a:tc>
                <a:extLst>
                  <a:ext uri="{0D108BD9-81ED-4DB2-BD59-A6C34878D82A}">
                    <a16:rowId xmlns:a16="http://schemas.microsoft.com/office/drawing/2014/main" val="10000"/>
                  </a:ext>
                </a:extLst>
              </a:tr>
              <a:tr h="370840">
                <a:tc>
                  <a:txBody>
                    <a:bodyPr/>
                    <a:lstStyle/>
                    <a:p>
                      <a:r>
                        <a:rPr lang="en-US" altLang="zh-CN" sz="2400" dirty="0"/>
                        <a:t>star</a:t>
                      </a:r>
                      <a:endParaRPr lang="zh-CN" altLang="en-US" sz="2400" dirty="0"/>
                    </a:p>
                  </a:txBody>
                  <a:tcPr/>
                </a:tc>
                <a:tc>
                  <a:txBody>
                    <a:bodyPr/>
                    <a:lstStyle/>
                    <a:p>
                      <a:pPr algn="ctr"/>
                      <a:r>
                        <a:rPr lang="en-US" altLang="zh-CN" sz="2400" dirty="0"/>
                        <a:t>[0.5, 0.7, -0.3, 0.2]</a:t>
                      </a:r>
                    </a:p>
                  </a:txBody>
                  <a:tcPr/>
                </a:tc>
                <a:extLst>
                  <a:ext uri="{0D108BD9-81ED-4DB2-BD59-A6C34878D82A}">
                    <a16:rowId xmlns:a16="http://schemas.microsoft.com/office/drawing/2014/main" val="10001"/>
                  </a:ext>
                </a:extLst>
              </a:tr>
              <a:tr h="370840">
                <a:tc>
                  <a:txBody>
                    <a:bodyPr/>
                    <a:lstStyle/>
                    <a:p>
                      <a:r>
                        <a:rPr lang="en-US" altLang="zh-CN" sz="2400" dirty="0"/>
                        <a:t>sun</a:t>
                      </a:r>
                      <a:endParaRPr lang="zh-CN" altLang="en-US" sz="2400" dirty="0"/>
                    </a:p>
                  </a:txBody>
                  <a:tcPr/>
                </a:tc>
                <a:tc>
                  <a:txBody>
                    <a:bodyPr/>
                    <a:lstStyle/>
                    <a:p>
                      <a:pPr algn="ctr"/>
                      <a:r>
                        <a:rPr lang="en-US" altLang="zh-CN" sz="2400" dirty="0"/>
                        <a:t>[0.5, -0.8, 0.6, 0.4]</a:t>
                      </a:r>
                    </a:p>
                  </a:txBody>
                  <a:tcPr/>
                </a:tc>
                <a:extLst>
                  <a:ext uri="{0D108BD9-81ED-4DB2-BD59-A6C34878D82A}">
                    <a16:rowId xmlns:a16="http://schemas.microsoft.com/office/drawing/2014/main" val="10002"/>
                  </a:ext>
                </a:extLst>
              </a:tr>
              <a:tr h="370840">
                <a:tc>
                  <a:txBody>
                    <a:bodyPr/>
                    <a:lstStyle/>
                    <a:p>
                      <a:r>
                        <a:rPr lang="en-US" altLang="zh-CN" sz="2400" dirty="0"/>
                        <a:t>moon</a:t>
                      </a:r>
                      <a:endParaRPr lang="zh-CN" alt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[0.49, 0.6, -0.3, 0.1]</a:t>
                      </a:r>
                    </a:p>
                  </a:txBody>
                  <a:tcPr/>
                </a:tc>
                <a:extLst>
                  <a:ext uri="{0D108BD9-81ED-4DB2-BD59-A6C34878D82A}">
                    <a16:rowId xmlns:a16="http://schemas.microsoft.com/office/drawing/2014/main" val="10003"/>
                  </a:ext>
                </a:extLst>
              </a:tr>
            </a:tbl>
          </a:graphicData>
        </a:graphic>
      </p:graphicFrame>
      <p:sp>
        <p:nvSpPr>
          <p:cNvPr id="4" name="内容占位符 3">
            <a:extLst>
              <a:ext uri="{FF2B5EF4-FFF2-40B4-BE49-F238E27FC236}">
                <a16:creationId xmlns:a16="http://schemas.microsoft.com/office/drawing/2014/main" id="{9424F080-D12E-26CD-1968-8A985480B61F}"/>
              </a:ext>
            </a:extLst>
          </p:cNvPr>
          <p:cNvSpPr>
            <a:spLocks noGrp="1"/>
          </p:cNvSpPr>
          <p:nvPr>
            <p:ph idx="1"/>
          </p:nvPr>
        </p:nvSpPr>
        <p:spPr>
          <a:xfrm>
            <a:off x="2153211" y="4071822"/>
            <a:ext cx="6979683" cy="1573618"/>
          </a:xfrm>
        </p:spPr>
        <p:txBody>
          <a:bodyPr>
            <a:normAutofit/>
          </a:bodyPr>
          <a:lstStyle/>
          <a:p>
            <a:r>
              <a:rPr kumimoji="1" lang="en-US" altLang="zh-CN" dirty="0">
                <a:latin typeface="Weibei SC" charset="-122"/>
                <a:ea typeface="Weibei SC" charset="-122"/>
                <a:cs typeface="Weibei SC" charset="-122"/>
              </a:rPr>
              <a:t>Features</a:t>
            </a:r>
            <a:endParaRPr kumimoji="1" lang="zh-CN" altLang="en-US" dirty="0">
              <a:latin typeface="Weibei SC" charset="-122"/>
              <a:ea typeface="Weibei SC" charset="-122"/>
              <a:cs typeface="Weibei SC" charset="-122"/>
            </a:endParaRPr>
          </a:p>
          <a:p>
            <a:pPr lvl="1"/>
            <a:r>
              <a:rPr kumimoji="1" lang="en-US" altLang="zh-CN" dirty="0">
                <a:latin typeface="Weibei SC" charset="-122"/>
                <a:ea typeface="Weibei SC" charset="-122"/>
                <a:cs typeface="Weibei SC" charset="-122"/>
              </a:rPr>
              <a:t>Dense</a:t>
            </a:r>
            <a:r>
              <a:rPr kumimoji="1" lang="zh-CN" altLang="en-US" dirty="0">
                <a:latin typeface="Weibei SC" charset="-122"/>
                <a:ea typeface="Weibei SC" charset="-122"/>
                <a:cs typeface="Weibei SC" charset="-122"/>
              </a:rPr>
              <a:t> </a:t>
            </a:r>
            <a:r>
              <a:rPr kumimoji="1" lang="en-US" altLang="zh-CN" dirty="0">
                <a:latin typeface="Weibei SC" charset="-122"/>
                <a:ea typeface="Weibei SC" charset="-122"/>
                <a:cs typeface="Weibei SC" charset="-122"/>
              </a:rPr>
              <a:t>vectors</a:t>
            </a:r>
            <a:endParaRPr kumimoji="1" lang="zh-CN" altLang="en-US" dirty="0">
              <a:latin typeface="Weibei SC" charset="-122"/>
              <a:ea typeface="Weibei SC" charset="-122"/>
              <a:cs typeface="Weibei SC" charset="-122"/>
            </a:endParaRPr>
          </a:p>
          <a:p>
            <a:pPr lvl="1"/>
            <a:r>
              <a:rPr kumimoji="1" lang="en-US" altLang="zh-CN" dirty="0">
                <a:latin typeface="Weibei SC" charset="-122"/>
                <a:ea typeface="Weibei SC" charset="-122"/>
                <a:cs typeface="Weibei SC" charset="-122"/>
              </a:rPr>
              <a:t>Similarity</a:t>
            </a:r>
            <a:endParaRPr kumimoji="1" lang="zh-CN" altLang="en-US" dirty="0">
              <a:latin typeface="Weibei SC" charset="-122"/>
              <a:ea typeface="Weibei SC" charset="-122"/>
              <a:cs typeface="Weibei SC" charset="-122"/>
            </a:endParaRPr>
          </a:p>
          <a:p>
            <a:endParaRPr kumimoji="1" lang="en-US" altLang="zh-CN" dirty="0">
              <a:latin typeface="Weibei SC" charset="-122"/>
              <a:ea typeface="Weibei SC" charset="-122"/>
              <a:cs typeface="Weibei SC" charset="-122"/>
            </a:endParaRPr>
          </a:p>
        </p:txBody>
      </p:sp>
    </p:spTree>
    <p:extLst>
      <p:ext uri="{BB962C8B-B14F-4D97-AF65-F5344CB8AC3E}">
        <p14:creationId xmlns:p14="http://schemas.microsoft.com/office/powerpoint/2010/main" val="173373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Breakthroughs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6" name="图片 5">
            <a:extLst>
              <a:ext uri="{FF2B5EF4-FFF2-40B4-BE49-F238E27FC236}">
                <a16:creationId xmlns:a16="http://schemas.microsoft.com/office/drawing/2014/main" id="{7439F215-A94F-9BBA-9F41-B6B67491BE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70216" y="1317666"/>
            <a:ext cx="6075757" cy="4496153"/>
          </a:xfrm>
          <a:prstGeom prst="rect">
            <a:avLst/>
          </a:prstGeom>
        </p:spPr>
      </p:pic>
      <p:sp>
        <p:nvSpPr>
          <p:cNvPr id="9" name="椭圆 8">
            <a:extLst>
              <a:ext uri="{FF2B5EF4-FFF2-40B4-BE49-F238E27FC236}">
                <a16:creationId xmlns:a16="http://schemas.microsoft.com/office/drawing/2014/main" id="{24BD2586-E739-BCBE-F608-40C297ACEFCB}"/>
              </a:ext>
            </a:extLst>
          </p:cNvPr>
          <p:cNvSpPr/>
          <p:nvPr/>
        </p:nvSpPr>
        <p:spPr>
          <a:xfrm>
            <a:off x="6828544" y="2987862"/>
            <a:ext cx="1658679" cy="577880"/>
          </a:xfrm>
          <a:prstGeom prst="ellipse">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5C32E62-109A-2394-3BC2-1783A8C90AF4}"/>
              </a:ext>
            </a:extLst>
          </p:cNvPr>
          <p:cNvSpPr/>
          <p:nvPr/>
        </p:nvSpPr>
        <p:spPr>
          <a:xfrm>
            <a:off x="383390" y="6326769"/>
            <a:ext cx="7652943"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pic>
        <p:nvPicPr>
          <p:cNvPr id="14" name="图片 13">
            <a:extLst>
              <a:ext uri="{FF2B5EF4-FFF2-40B4-BE49-F238E27FC236}">
                <a16:creationId xmlns:a16="http://schemas.microsoft.com/office/drawing/2014/main" id="{F52FB7CF-279A-2A91-22EF-F69E9F478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96037" y="2816682"/>
            <a:ext cx="1401989" cy="1621411"/>
          </a:xfrm>
          <a:prstGeom prst="rect">
            <a:avLst/>
          </a:prstGeom>
        </p:spPr>
      </p:pic>
      <p:sp>
        <p:nvSpPr>
          <p:cNvPr id="15" name="文本框 14">
            <a:extLst>
              <a:ext uri="{FF2B5EF4-FFF2-40B4-BE49-F238E27FC236}">
                <a16:creationId xmlns:a16="http://schemas.microsoft.com/office/drawing/2014/main" id="{A43B34D9-ED49-52F2-7235-1D171027A8FD}"/>
              </a:ext>
            </a:extLst>
          </p:cNvPr>
          <p:cNvSpPr txBox="1"/>
          <p:nvPr/>
        </p:nvSpPr>
        <p:spPr>
          <a:xfrm>
            <a:off x="9096037" y="4585412"/>
            <a:ext cx="2105247" cy="369332"/>
          </a:xfrm>
          <a:prstGeom prst="rect">
            <a:avLst/>
          </a:prstGeom>
          <a:noFill/>
        </p:spPr>
        <p:txBody>
          <a:bodyPr wrap="square" rtlCol="0">
            <a:spAutoFit/>
          </a:bodyPr>
          <a:lstStyle/>
          <a:p>
            <a:r>
              <a:rPr kumimoji="1" lang="en-US" altLang="zh-CN" dirty="0" err="1"/>
              <a:t>Yoshua</a:t>
            </a:r>
            <a:r>
              <a:rPr kumimoji="1" lang="en-US" altLang="zh-CN" dirty="0"/>
              <a:t> </a:t>
            </a:r>
            <a:r>
              <a:rPr kumimoji="1" lang="en-US" altLang="zh-CN" dirty="0" err="1"/>
              <a:t>Bengio</a:t>
            </a:r>
            <a:endParaRPr kumimoji="1" lang="zh-CN" altLang="en-US" dirty="0"/>
          </a:p>
        </p:txBody>
      </p:sp>
    </p:spTree>
    <p:extLst>
      <p:ext uri="{BB962C8B-B14F-4D97-AF65-F5344CB8AC3E}">
        <p14:creationId xmlns:p14="http://schemas.microsoft.com/office/powerpoint/2010/main" val="1344429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Unsupervised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圆角矩形 1">
            <a:extLst>
              <a:ext uri="{FF2B5EF4-FFF2-40B4-BE49-F238E27FC236}">
                <a16:creationId xmlns:a16="http://schemas.microsoft.com/office/drawing/2014/main" id="{5E765028-3BF2-ECD2-5349-FA4E1BEF0D19}"/>
              </a:ext>
            </a:extLst>
          </p:cNvPr>
          <p:cNvSpPr/>
          <p:nvPr/>
        </p:nvSpPr>
        <p:spPr>
          <a:xfrm>
            <a:off x="4488611" y="2736242"/>
            <a:ext cx="2041451" cy="1488558"/>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NPLM</a:t>
            </a:r>
            <a:endParaRPr kumimoji="1" lang="zh-CN" altLang="en-US" dirty="0"/>
          </a:p>
        </p:txBody>
      </p:sp>
      <p:pic>
        <p:nvPicPr>
          <p:cNvPr id="3" name="图片 2">
            <a:extLst>
              <a:ext uri="{FF2B5EF4-FFF2-40B4-BE49-F238E27FC236}">
                <a16:creationId xmlns:a16="http://schemas.microsoft.com/office/drawing/2014/main" id="{1893E4B1-7FB3-9835-2BAB-7402BAAF22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0206" y="2159721"/>
            <a:ext cx="2641600" cy="2641600"/>
          </a:xfrm>
          <a:prstGeom prst="rect">
            <a:avLst/>
          </a:prstGeom>
        </p:spPr>
      </p:pic>
      <p:sp>
        <p:nvSpPr>
          <p:cNvPr id="4" name="右箭头 3">
            <a:extLst>
              <a:ext uri="{FF2B5EF4-FFF2-40B4-BE49-F238E27FC236}">
                <a16:creationId xmlns:a16="http://schemas.microsoft.com/office/drawing/2014/main" id="{71ABCA68-E850-7B90-0069-A1E75EC2BB21}"/>
              </a:ext>
            </a:extLst>
          </p:cNvPr>
          <p:cNvSpPr/>
          <p:nvPr/>
        </p:nvSpPr>
        <p:spPr>
          <a:xfrm>
            <a:off x="3434806" y="3284559"/>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F157C56F-751A-B853-0817-04D057C94B82}"/>
              </a:ext>
            </a:extLst>
          </p:cNvPr>
          <p:cNvSpPr/>
          <p:nvPr/>
        </p:nvSpPr>
        <p:spPr>
          <a:xfrm>
            <a:off x="6821867" y="3270971"/>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ED384013-0DF4-7C85-D081-E6649A63EE98}"/>
              </a:ext>
            </a:extLst>
          </p:cNvPr>
          <p:cNvSpPr txBox="1"/>
          <p:nvPr/>
        </p:nvSpPr>
        <p:spPr>
          <a:xfrm>
            <a:off x="7748672" y="2736242"/>
            <a:ext cx="3771900" cy="1754326"/>
          </a:xfrm>
          <a:prstGeom prst="rect">
            <a:avLst/>
          </a:prstGeom>
          <a:noFill/>
        </p:spPr>
        <p:txBody>
          <a:bodyPr wrap="square" rtlCol="0">
            <a:spAutoFit/>
          </a:bodyPr>
          <a:lstStyle/>
          <a:p>
            <a:r>
              <a:rPr lang="zh-CN" altLang="en-US" dirty="0"/>
              <a:t>红色：</a:t>
            </a:r>
            <a:r>
              <a:rPr lang="en-US" altLang="zh-CN" dirty="0"/>
              <a:t>(1.0, 2.0, 3.3, 88,…, 0.1)</a:t>
            </a:r>
          </a:p>
          <a:p>
            <a:r>
              <a:rPr kumimoji="1" lang="zh-CN" altLang="en-US" dirty="0"/>
              <a:t>联合：</a:t>
            </a:r>
            <a:r>
              <a:rPr kumimoji="1" lang="en-US" altLang="zh-CN" dirty="0"/>
              <a:t>(0.1, 0.8, 7.1, 9, … , 88)</a:t>
            </a:r>
          </a:p>
          <a:p>
            <a:r>
              <a:rPr lang="zh-CN" altLang="en-US" dirty="0"/>
              <a:t>相比：</a:t>
            </a:r>
            <a:r>
              <a:rPr lang="en-US" altLang="zh-CN" dirty="0"/>
              <a:t>(2.0, 2.1, 3.3, 4.1,…, 45)</a:t>
            </a:r>
          </a:p>
          <a:p>
            <a:r>
              <a:rPr kumimoji="1" lang="en-US" altLang="zh-CN" dirty="0"/>
              <a:t>…</a:t>
            </a:r>
          </a:p>
          <a:p>
            <a:r>
              <a:rPr kumimoji="1" lang="zh-CN" altLang="en-US" dirty="0"/>
              <a:t>理想：</a:t>
            </a:r>
            <a:r>
              <a:rPr kumimoji="1" lang="en-US" altLang="zh-CN" dirty="0"/>
              <a:t>(0.1, 0.8, 7.1, 9, … , 88)</a:t>
            </a:r>
          </a:p>
          <a:p>
            <a:endParaRPr kumimoji="1" lang="zh-CN" altLang="en-US" dirty="0"/>
          </a:p>
        </p:txBody>
      </p:sp>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854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Unsupervised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圆角矩形 1">
            <a:extLst>
              <a:ext uri="{FF2B5EF4-FFF2-40B4-BE49-F238E27FC236}">
                <a16:creationId xmlns:a16="http://schemas.microsoft.com/office/drawing/2014/main" id="{5E765028-3BF2-ECD2-5349-FA4E1BEF0D19}"/>
              </a:ext>
            </a:extLst>
          </p:cNvPr>
          <p:cNvSpPr/>
          <p:nvPr/>
        </p:nvSpPr>
        <p:spPr>
          <a:xfrm>
            <a:off x="4488611" y="2736242"/>
            <a:ext cx="2041451" cy="1488558"/>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NPLM</a:t>
            </a:r>
            <a:endParaRPr kumimoji="1" lang="zh-CN" altLang="en-US" dirty="0"/>
          </a:p>
        </p:txBody>
      </p:sp>
      <p:pic>
        <p:nvPicPr>
          <p:cNvPr id="3" name="图片 2">
            <a:extLst>
              <a:ext uri="{FF2B5EF4-FFF2-40B4-BE49-F238E27FC236}">
                <a16:creationId xmlns:a16="http://schemas.microsoft.com/office/drawing/2014/main" id="{1893E4B1-7FB3-9835-2BAB-7402BAAF221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0206" y="2159721"/>
            <a:ext cx="2641600" cy="2641600"/>
          </a:xfrm>
          <a:prstGeom prst="rect">
            <a:avLst/>
          </a:prstGeom>
        </p:spPr>
      </p:pic>
      <p:sp>
        <p:nvSpPr>
          <p:cNvPr id="4" name="右箭头 3">
            <a:extLst>
              <a:ext uri="{FF2B5EF4-FFF2-40B4-BE49-F238E27FC236}">
                <a16:creationId xmlns:a16="http://schemas.microsoft.com/office/drawing/2014/main" id="{71ABCA68-E850-7B90-0069-A1E75EC2BB21}"/>
              </a:ext>
            </a:extLst>
          </p:cNvPr>
          <p:cNvSpPr/>
          <p:nvPr/>
        </p:nvSpPr>
        <p:spPr>
          <a:xfrm>
            <a:off x="3434806" y="3284559"/>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右箭头 4">
            <a:extLst>
              <a:ext uri="{FF2B5EF4-FFF2-40B4-BE49-F238E27FC236}">
                <a16:creationId xmlns:a16="http://schemas.microsoft.com/office/drawing/2014/main" id="{F157C56F-751A-B853-0817-04D057C94B82}"/>
              </a:ext>
            </a:extLst>
          </p:cNvPr>
          <p:cNvSpPr/>
          <p:nvPr/>
        </p:nvSpPr>
        <p:spPr>
          <a:xfrm>
            <a:off x="6821867" y="3270971"/>
            <a:ext cx="635000" cy="419100"/>
          </a:xfrm>
          <a:prstGeom prst="rightArrow">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2AF6A10-DF55-1703-0620-5742959D3B99}"/>
              </a:ext>
            </a:extLst>
          </p:cNvPr>
          <p:cNvSpPr txBox="1"/>
          <p:nvPr/>
        </p:nvSpPr>
        <p:spPr>
          <a:xfrm>
            <a:off x="4488611" y="5112009"/>
            <a:ext cx="3771900" cy="1169551"/>
          </a:xfrm>
          <a:prstGeom prst="rect">
            <a:avLst/>
          </a:prstGeom>
          <a:noFill/>
        </p:spPr>
        <p:txBody>
          <a:bodyPr wrap="square" rtlCol="0">
            <a:spAutoFit/>
          </a:bodyPr>
          <a:lstStyle/>
          <a:p>
            <a:r>
              <a:rPr lang="zh-CN" altLang="en-US" sz="1400" dirty="0"/>
              <a:t>红色：</a:t>
            </a:r>
            <a:r>
              <a:rPr lang="en-US" altLang="zh-CN" sz="1400" dirty="0"/>
              <a:t>(1.0, 2.0, 3.3, 88,…, 0.1)</a:t>
            </a:r>
          </a:p>
          <a:p>
            <a:r>
              <a:rPr kumimoji="1" lang="zh-CN" altLang="en-US" sz="1400" dirty="0"/>
              <a:t>联合：</a:t>
            </a:r>
            <a:r>
              <a:rPr kumimoji="1" lang="en-US" altLang="zh-CN" sz="1400" dirty="0"/>
              <a:t>(0.1, 0.8, 7.1, 9, … , 88)</a:t>
            </a:r>
          </a:p>
          <a:p>
            <a:r>
              <a:rPr lang="zh-CN" altLang="en-US" sz="1400" dirty="0"/>
              <a:t>相比：</a:t>
            </a:r>
            <a:r>
              <a:rPr lang="en-US" altLang="zh-CN" sz="1400" dirty="0"/>
              <a:t>(2.0, 2.1, 3.3, 4.1,…, 45)</a:t>
            </a:r>
          </a:p>
          <a:p>
            <a:r>
              <a:rPr kumimoji="1" lang="en-US" altLang="zh-CN" sz="1400" dirty="0"/>
              <a:t>…</a:t>
            </a:r>
          </a:p>
          <a:p>
            <a:endParaRPr kumimoji="1" lang="zh-CN" altLang="en-US" sz="1400" dirty="0"/>
          </a:p>
        </p:txBody>
      </p:sp>
      <p:sp>
        <p:nvSpPr>
          <p:cNvPr id="9" name="下箭头 8">
            <a:extLst>
              <a:ext uri="{FF2B5EF4-FFF2-40B4-BE49-F238E27FC236}">
                <a16:creationId xmlns:a16="http://schemas.microsoft.com/office/drawing/2014/main" id="{C428862B-6F7C-406D-C0AA-8EE1B2DE90FF}"/>
              </a:ext>
            </a:extLst>
          </p:cNvPr>
          <p:cNvSpPr/>
          <p:nvPr/>
        </p:nvSpPr>
        <p:spPr>
          <a:xfrm>
            <a:off x="5653548" y="4614530"/>
            <a:ext cx="294968" cy="3693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0D7BF366-D1CF-2CAA-2873-F6245C60E793}"/>
              </a:ext>
            </a:extLst>
          </p:cNvPr>
          <p:cNvSpPr txBox="1"/>
          <p:nvPr/>
        </p:nvSpPr>
        <p:spPr>
          <a:xfrm>
            <a:off x="7899944" y="3157355"/>
            <a:ext cx="3371850" cy="646331"/>
          </a:xfrm>
          <a:prstGeom prst="rect">
            <a:avLst/>
          </a:prstGeom>
          <a:noFill/>
        </p:spPr>
        <p:txBody>
          <a:bodyPr wrap="square" rtlCol="0">
            <a:spAutoFit/>
          </a:bodyPr>
          <a:lstStyle/>
          <a:p>
            <a:r>
              <a:rPr kumimoji="1" lang="zh-CN" altLang="en-US"/>
              <a:t>语言模型：</a:t>
            </a:r>
          </a:p>
          <a:p>
            <a:r>
              <a:rPr kumimoji="1" lang="zh-CN" altLang="en-US" dirty="0"/>
              <a:t>根据前</a:t>
            </a:r>
            <a:r>
              <a:rPr kumimoji="1" lang="en-US" altLang="zh-CN" dirty="0"/>
              <a:t>N</a:t>
            </a:r>
            <a:r>
              <a:rPr kumimoji="1" lang="zh-CN" altLang="en-US" dirty="0"/>
              <a:t>个词预测下一个词</a:t>
            </a:r>
          </a:p>
        </p:txBody>
      </p:sp>
    </p:spTree>
    <p:extLst>
      <p:ext uri="{BB962C8B-B14F-4D97-AF65-F5344CB8AC3E}">
        <p14:creationId xmlns:p14="http://schemas.microsoft.com/office/powerpoint/2010/main" val="207093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15A5004F-2B9E-9C96-65DF-7C6B1EE8F1EA}"/>
              </a:ext>
            </a:extLst>
          </p:cNvPr>
          <p:cNvSpPr txBox="1"/>
          <p:nvPr/>
        </p:nvSpPr>
        <p:spPr>
          <a:xfrm>
            <a:off x="4412739" y="5330328"/>
            <a:ext cx="353961" cy="369332"/>
          </a:xfrm>
          <a:prstGeom prst="rect">
            <a:avLst/>
          </a:prstGeom>
          <a:noFill/>
        </p:spPr>
        <p:txBody>
          <a:bodyPr wrap="square" rtlCol="0">
            <a:spAutoFit/>
          </a:bodyPr>
          <a:lstStyle/>
          <a:p>
            <a:r>
              <a:rPr kumimoji="1" lang="zh-CN" altLang="en-US"/>
              <a:t>我</a:t>
            </a:r>
          </a:p>
        </p:txBody>
      </p:sp>
      <p:sp>
        <p:nvSpPr>
          <p:cNvPr id="39" name="文本框 38">
            <a:extLst>
              <a:ext uri="{FF2B5EF4-FFF2-40B4-BE49-F238E27FC236}">
                <a16:creationId xmlns:a16="http://schemas.microsoft.com/office/drawing/2014/main" id="{68365E9D-0CDB-06C3-AD45-923D157E05AD}"/>
              </a:ext>
            </a:extLst>
          </p:cNvPr>
          <p:cNvSpPr txBox="1"/>
          <p:nvPr/>
        </p:nvSpPr>
        <p:spPr>
          <a:xfrm>
            <a:off x="5545105" y="5330328"/>
            <a:ext cx="353961" cy="369332"/>
          </a:xfrm>
          <a:prstGeom prst="rect">
            <a:avLst/>
          </a:prstGeom>
          <a:noFill/>
        </p:spPr>
        <p:txBody>
          <a:bodyPr wrap="square" rtlCol="0">
            <a:spAutoFit/>
          </a:bodyPr>
          <a:lstStyle/>
          <a:p>
            <a:r>
              <a:rPr kumimoji="1" lang="zh-CN" altLang="en-US" dirty="0"/>
              <a:t>是</a:t>
            </a:r>
          </a:p>
        </p:txBody>
      </p:sp>
      <p:sp>
        <p:nvSpPr>
          <p:cNvPr id="40" name="文本框 39">
            <a:extLst>
              <a:ext uri="{FF2B5EF4-FFF2-40B4-BE49-F238E27FC236}">
                <a16:creationId xmlns:a16="http://schemas.microsoft.com/office/drawing/2014/main" id="{8F235BDD-674A-D32A-8084-948D825C1E33}"/>
              </a:ext>
            </a:extLst>
          </p:cNvPr>
          <p:cNvSpPr txBox="1"/>
          <p:nvPr/>
        </p:nvSpPr>
        <p:spPr>
          <a:xfrm>
            <a:off x="6571784" y="5347085"/>
            <a:ext cx="873983" cy="369332"/>
          </a:xfrm>
          <a:prstGeom prst="rect">
            <a:avLst/>
          </a:prstGeom>
          <a:noFill/>
        </p:spPr>
        <p:txBody>
          <a:bodyPr wrap="square" rtlCol="0">
            <a:spAutoFit/>
          </a:bodyPr>
          <a:lstStyle/>
          <a:p>
            <a:r>
              <a:rPr kumimoji="1" lang="zh-CN" altLang="en-US" dirty="0"/>
              <a:t>聊天</a:t>
            </a:r>
          </a:p>
        </p:txBody>
      </p:sp>
      <p:sp>
        <p:nvSpPr>
          <p:cNvPr id="41" name="文本框 40">
            <a:extLst>
              <a:ext uri="{FF2B5EF4-FFF2-40B4-BE49-F238E27FC236}">
                <a16:creationId xmlns:a16="http://schemas.microsoft.com/office/drawing/2014/main" id="{9A513AD8-7716-BB11-38D8-4972FE8E8EEA}"/>
              </a:ext>
            </a:extLst>
          </p:cNvPr>
          <p:cNvSpPr txBox="1"/>
          <p:nvPr/>
        </p:nvSpPr>
        <p:spPr>
          <a:xfrm>
            <a:off x="7600866" y="5330328"/>
            <a:ext cx="1106335" cy="369332"/>
          </a:xfrm>
          <a:prstGeom prst="rect">
            <a:avLst/>
          </a:prstGeom>
          <a:noFill/>
        </p:spPr>
        <p:txBody>
          <a:bodyPr wrap="square" rtlCol="0">
            <a:spAutoFit/>
          </a:bodyPr>
          <a:lstStyle/>
          <a:p>
            <a:r>
              <a:rPr kumimoji="1" lang="zh-CN" altLang="en-US" dirty="0"/>
              <a:t>机器人</a:t>
            </a:r>
          </a:p>
        </p:txBody>
      </p:sp>
      <p:sp>
        <p:nvSpPr>
          <p:cNvPr id="42" name="文本框 41">
            <a:extLst>
              <a:ext uri="{FF2B5EF4-FFF2-40B4-BE49-F238E27FC236}">
                <a16:creationId xmlns:a16="http://schemas.microsoft.com/office/drawing/2014/main" id="{A0CC3CD4-6A7B-7ADF-6072-F5E2AE74FAAE}"/>
              </a:ext>
            </a:extLst>
          </p:cNvPr>
          <p:cNvSpPr txBox="1"/>
          <p:nvPr/>
        </p:nvSpPr>
        <p:spPr>
          <a:xfrm>
            <a:off x="8707200" y="5330328"/>
            <a:ext cx="957909" cy="369332"/>
          </a:xfrm>
          <a:prstGeom prst="rect">
            <a:avLst/>
          </a:prstGeom>
          <a:noFill/>
        </p:spPr>
        <p:txBody>
          <a:bodyPr wrap="square" rtlCol="0">
            <a:spAutoFit/>
          </a:bodyPr>
          <a:lstStyle/>
          <a:p>
            <a:r>
              <a:rPr kumimoji="1" lang="zh-CN" altLang="en-US" dirty="0"/>
              <a:t>，</a:t>
            </a:r>
          </a:p>
        </p:txBody>
      </p:sp>
      <p:sp>
        <p:nvSpPr>
          <p:cNvPr id="43" name="文本框 42">
            <a:extLst>
              <a:ext uri="{FF2B5EF4-FFF2-40B4-BE49-F238E27FC236}">
                <a16:creationId xmlns:a16="http://schemas.microsoft.com/office/drawing/2014/main" id="{FDFC2F05-1B79-0EA2-9225-F20CA606A619}"/>
              </a:ext>
            </a:extLst>
          </p:cNvPr>
          <p:cNvSpPr txBox="1"/>
          <p:nvPr/>
        </p:nvSpPr>
        <p:spPr>
          <a:xfrm>
            <a:off x="9665110" y="5330328"/>
            <a:ext cx="570272" cy="369332"/>
          </a:xfrm>
          <a:prstGeom prst="rect">
            <a:avLst/>
          </a:prstGeom>
          <a:noFill/>
        </p:spPr>
        <p:txBody>
          <a:bodyPr wrap="square" rtlCol="0">
            <a:spAutoFit/>
          </a:bodyPr>
          <a:lstStyle/>
          <a:p>
            <a:r>
              <a:rPr kumimoji="1" lang="zh-CN" altLang="en-US" dirty="0"/>
              <a:t>我</a:t>
            </a:r>
          </a:p>
        </p:txBody>
      </p:sp>
      <p:sp>
        <p:nvSpPr>
          <p:cNvPr id="44" name="文本框 43">
            <a:extLst>
              <a:ext uri="{FF2B5EF4-FFF2-40B4-BE49-F238E27FC236}">
                <a16:creationId xmlns:a16="http://schemas.microsoft.com/office/drawing/2014/main" id="{8549FA99-AFDF-3476-0C12-B41D6D3B44C3}"/>
              </a:ext>
            </a:extLst>
          </p:cNvPr>
          <p:cNvSpPr txBox="1"/>
          <p:nvPr/>
        </p:nvSpPr>
        <p:spPr>
          <a:xfrm>
            <a:off x="10235382" y="5330328"/>
            <a:ext cx="791496" cy="369332"/>
          </a:xfrm>
          <a:prstGeom prst="rect">
            <a:avLst/>
          </a:prstGeom>
          <a:noFill/>
        </p:spPr>
        <p:txBody>
          <a:bodyPr wrap="square" rtlCol="0">
            <a:spAutoFit/>
          </a:bodyPr>
          <a:lstStyle/>
          <a:p>
            <a:r>
              <a:rPr kumimoji="1" lang="zh-CN" altLang="en-US" dirty="0"/>
              <a:t>可以</a:t>
            </a:r>
          </a:p>
        </p:txBody>
      </p:sp>
      <p:sp>
        <p:nvSpPr>
          <p:cNvPr id="45" name="文本框 44">
            <a:extLst>
              <a:ext uri="{FF2B5EF4-FFF2-40B4-BE49-F238E27FC236}">
                <a16:creationId xmlns:a16="http://schemas.microsoft.com/office/drawing/2014/main" id="{D6D46801-86DE-1F5A-BA05-CA4B25193880}"/>
              </a:ext>
            </a:extLst>
          </p:cNvPr>
          <p:cNvSpPr txBox="1"/>
          <p:nvPr/>
        </p:nvSpPr>
        <p:spPr>
          <a:xfrm>
            <a:off x="10958052" y="5330328"/>
            <a:ext cx="791496" cy="369332"/>
          </a:xfrm>
          <a:prstGeom prst="rect">
            <a:avLst/>
          </a:prstGeom>
          <a:noFill/>
        </p:spPr>
        <p:txBody>
          <a:bodyPr wrap="square" rtlCol="0">
            <a:spAutoFit/>
          </a:bodyPr>
          <a:lstStyle/>
          <a:p>
            <a:r>
              <a:rPr kumimoji="1" lang="zh-CN" altLang="en-US" dirty="0"/>
              <a:t>聊天</a:t>
            </a:r>
          </a:p>
        </p:txBody>
      </p: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277792" y="637327"/>
            <a:ext cx="1106335" cy="369332"/>
          </a:xfrm>
          <a:prstGeom prst="rect">
            <a:avLst/>
          </a:prstGeom>
          <a:noFill/>
        </p:spPr>
        <p:txBody>
          <a:bodyPr wrap="square" rtlCol="0">
            <a:spAutoFit/>
          </a:bodyPr>
          <a:lstStyle/>
          <a:p>
            <a:r>
              <a:rPr kumimoji="1" lang="zh-CN" altLang="en-US" dirty="0"/>
              <a:t>机器人</a:t>
            </a:r>
          </a:p>
        </p:txBody>
      </p:sp>
      <p:sp>
        <p:nvSpPr>
          <p:cNvPr id="51" name="圆角矩形 50">
            <a:extLst>
              <a:ext uri="{FF2B5EF4-FFF2-40B4-BE49-F238E27FC236}">
                <a16:creationId xmlns:a16="http://schemas.microsoft.com/office/drawing/2014/main" id="{8E6B16B4-EC41-95B3-98C7-FB431AFC29C6}"/>
              </a:ext>
            </a:extLst>
          </p:cNvPr>
          <p:cNvSpPr/>
          <p:nvPr/>
        </p:nvSpPr>
        <p:spPr>
          <a:xfrm>
            <a:off x="4332971" y="5137041"/>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54270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277792" y="637327"/>
            <a:ext cx="1106335" cy="369332"/>
          </a:xfrm>
          <a:prstGeom prst="rect">
            <a:avLst/>
          </a:prstGeom>
          <a:noFill/>
        </p:spPr>
        <p:txBody>
          <a:bodyPr wrap="square" rtlCol="0">
            <a:spAutoFit/>
          </a:bodyPr>
          <a:lstStyle/>
          <a:p>
            <a:r>
              <a:rPr kumimoji="1" lang="zh-CN" altLang="en-US" dirty="0"/>
              <a:t>机器人</a:t>
            </a:r>
          </a:p>
        </p:txBody>
      </p:sp>
      <p:sp>
        <p:nvSpPr>
          <p:cNvPr id="2" name="文本框 1">
            <a:extLst>
              <a:ext uri="{FF2B5EF4-FFF2-40B4-BE49-F238E27FC236}">
                <a16:creationId xmlns:a16="http://schemas.microsoft.com/office/drawing/2014/main" id="{E092C7E4-8B6B-38F7-DCA1-3B68E9B39136}"/>
              </a:ext>
            </a:extLst>
          </p:cNvPr>
          <p:cNvSpPr txBox="1"/>
          <p:nvPr/>
        </p:nvSpPr>
        <p:spPr>
          <a:xfrm>
            <a:off x="3294132" y="5363841"/>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4426498" y="5363841"/>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5453177" y="5380598"/>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6482259" y="5363841"/>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7588593" y="5363841"/>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8546503" y="5363841"/>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9116775" y="5363841"/>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9839445" y="5363841"/>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442177" y="5172704"/>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836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组 23">
            <a:extLst>
              <a:ext uri="{FF2B5EF4-FFF2-40B4-BE49-F238E27FC236}">
                <a16:creationId xmlns:a16="http://schemas.microsoft.com/office/drawing/2014/main" id="{41255B5F-9165-1CCC-E1F8-BEAA251265B2}"/>
              </a:ext>
            </a:extLst>
          </p:cNvPr>
          <p:cNvGrpSpPr/>
          <p:nvPr/>
        </p:nvGrpSpPr>
        <p:grpSpPr>
          <a:xfrm>
            <a:off x="635619" y="2456923"/>
            <a:ext cx="5082843" cy="2387600"/>
            <a:chOff x="4544703" y="1317630"/>
            <a:chExt cx="5082843" cy="2387600"/>
          </a:xfrm>
        </p:grpSpPr>
        <p:sp>
          <p:nvSpPr>
            <p:cNvPr id="5" name="标题 1">
              <a:extLst>
                <a:ext uri="{FF2B5EF4-FFF2-40B4-BE49-F238E27FC236}">
                  <a16:creationId xmlns:a16="http://schemas.microsoft.com/office/drawing/2014/main" id="{D327BD01-7608-9551-CBF3-880FF3F8D2FC}"/>
                </a:ext>
              </a:extLst>
            </p:cNvPr>
            <p:cNvSpPr txBox="1">
              <a:spLocks/>
            </p:cNvSpPr>
            <p:nvPr/>
          </p:nvSpPr>
          <p:spPr>
            <a:xfrm>
              <a:off x="4544703" y="1317630"/>
              <a:ext cx="5082843"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zh-CN">
                  <a:latin typeface="Abadi MT Condensed Extra Bold" charset="0"/>
                  <a:ea typeface="Abadi MT Condensed Extra Bold" charset="0"/>
                  <a:cs typeface="Abadi MT Condensed Extra Bold" charset="0"/>
                </a:rPr>
                <a:t>Deep            Learning</a:t>
              </a:r>
              <a:endParaRPr kumimoji="1" lang="zh-CN" altLang="en-US" dirty="0">
                <a:latin typeface="Abadi MT Condensed Extra Bold" charset="0"/>
                <a:ea typeface="Abadi MT Condensed Extra Bold" charset="0"/>
                <a:cs typeface="Abadi MT Condensed Extra Bold" charset="0"/>
              </a:endParaRPr>
            </a:p>
          </p:txBody>
        </p:sp>
        <p:pic>
          <p:nvPicPr>
            <p:cNvPr id="6" name="图片 5">
              <a:extLst>
                <a:ext uri="{FF2B5EF4-FFF2-40B4-BE49-F238E27FC236}">
                  <a16:creationId xmlns:a16="http://schemas.microsoft.com/office/drawing/2014/main" id="{FC7A0223-D765-BE78-DDC6-FEEBB123CA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03501" y="1317630"/>
              <a:ext cx="3203519" cy="2058127"/>
            </a:xfrm>
            <a:prstGeom prst="rect">
              <a:avLst/>
            </a:prstGeom>
          </p:spPr>
        </p:pic>
      </p:grpSp>
      <p:cxnSp>
        <p:nvCxnSpPr>
          <p:cNvPr id="9" name="直线箭头连接符 8">
            <a:extLst>
              <a:ext uri="{FF2B5EF4-FFF2-40B4-BE49-F238E27FC236}">
                <a16:creationId xmlns:a16="http://schemas.microsoft.com/office/drawing/2014/main" id="{6264E955-FDB0-A7CE-3645-E39F2959C773}"/>
              </a:ext>
            </a:extLst>
          </p:cNvPr>
          <p:cNvCxnSpPr/>
          <p:nvPr/>
        </p:nvCxnSpPr>
        <p:spPr>
          <a:xfrm flipV="1">
            <a:off x="5718462" y="2456923"/>
            <a:ext cx="999067" cy="108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CA648BD-0C3A-0946-8F7B-EBD6906AFFAB}"/>
              </a:ext>
            </a:extLst>
          </p:cNvPr>
          <p:cNvSpPr txBox="1"/>
          <p:nvPr/>
        </p:nvSpPr>
        <p:spPr>
          <a:xfrm>
            <a:off x="7310196" y="1881189"/>
            <a:ext cx="3200400" cy="707886"/>
          </a:xfrm>
          <a:prstGeom prst="rect">
            <a:avLst/>
          </a:prstGeom>
          <a:noFill/>
        </p:spPr>
        <p:txBody>
          <a:bodyPr wrap="square" rtlCol="0">
            <a:spAutoFit/>
          </a:bodyPr>
          <a:lstStyle/>
          <a:p>
            <a:r>
              <a:rPr kumimoji="1" lang="en-US" altLang="zh-CN" sz="4000" dirty="0">
                <a:latin typeface="+mj-lt"/>
              </a:rPr>
              <a:t>Deep?</a:t>
            </a:r>
            <a:endParaRPr kumimoji="1" lang="zh-CN" altLang="en-US" sz="4000" dirty="0">
              <a:latin typeface="+mj-lt"/>
            </a:endParaRPr>
          </a:p>
        </p:txBody>
      </p:sp>
      <p:sp>
        <p:nvSpPr>
          <p:cNvPr id="14" name="文本框 13">
            <a:extLst>
              <a:ext uri="{FF2B5EF4-FFF2-40B4-BE49-F238E27FC236}">
                <a16:creationId xmlns:a16="http://schemas.microsoft.com/office/drawing/2014/main" id="{CD18F414-524B-2E70-6AF3-2F9C34D01633}"/>
              </a:ext>
            </a:extLst>
          </p:cNvPr>
          <p:cNvSpPr txBox="1"/>
          <p:nvPr/>
        </p:nvSpPr>
        <p:spPr>
          <a:xfrm>
            <a:off x="7310196" y="4780558"/>
            <a:ext cx="3824763" cy="1323439"/>
          </a:xfrm>
          <a:prstGeom prst="rect">
            <a:avLst/>
          </a:prstGeom>
          <a:noFill/>
        </p:spPr>
        <p:txBody>
          <a:bodyPr wrap="square" rtlCol="0">
            <a:spAutoFit/>
          </a:bodyPr>
          <a:lstStyle/>
          <a:p>
            <a:r>
              <a:rPr kumimoji="1" lang="en-US" altLang="zh-CN" sz="4000" dirty="0">
                <a:solidFill>
                  <a:srgbClr val="FF0000"/>
                </a:solidFill>
                <a:latin typeface="+mj-lt"/>
              </a:rPr>
              <a:t>Representation</a:t>
            </a:r>
            <a:r>
              <a:rPr kumimoji="1" lang="zh-CN" altLang="en-US" sz="4000" dirty="0">
                <a:solidFill>
                  <a:srgbClr val="FF0000"/>
                </a:solidFill>
                <a:latin typeface="+mj-lt"/>
              </a:rPr>
              <a:t> </a:t>
            </a:r>
            <a:r>
              <a:rPr kumimoji="1" lang="en-US" altLang="zh-CN" sz="4000" dirty="0">
                <a:solidFill>
                  <a:srgbClr val="FF0000"/>
                </a:solidFill>
                <a:latin typeface="+mj-lt"/>
              </a:rPr>
              <a:t>Learning</a:t>
            </a:r>
            <a:endParaRPr kumimoji="1" lang="zh-CN" altLang="en-US" sz="4000" dirty="0">
              <a:solidFill>
                <a:srgbClr val="FF0000"/>
              </a:solidFill>
              <a:latin typeface="+mj-lt"/>
            </a:endParaRPr>
          </a:p>
        </p:txBody>
      </p:sp>
      <p:cxnSp>
        <p:nvCxnSpPr>
          <p:cNvPr id="15" name="直线箭头连接符 14">
            <a:extLst>
              <a:ext uri="{FF2B5EF4-FFF2-40B4-BE49-F238E27FC236}">
                <a16:creationId xmlns:a16="http://schemas.microsoft.com/office/drawing/2014/main" id="{38B65EB7-5008-39DB-D12E-DE300A420341}"/>
              </a:ext>
            </a:extLst>
          </p:cNvPr>
          <p:cNvCxnSpPr/>
          <p:nvPr/>
        </p:nvCxnSpPr>
        <p:spPr>
          <a:xfrm>
            <a:off x="5718462" y="4088095"/>
            <a:ext cx="999067" cy="91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B9F79F94-8C56-33F4-CD71-BAF79A875F88}"/>
              </a:ext>
            </a:extLst>
          </p:cNvPr>
          <p:cNvCxnSpPr/>
          <p:nvPr/>
        </p:nvCxnSpPr>
        <p:spPr>
          <a:xfrm flipV="1">
            <a:off x="7419693" y="1558013"/>
            <a:ext cx="1111029" cy="135423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F199337A-9D8E-7A05-9A81-A554E982FF69}"/>
              </a:ext>
            </a:extLst>
          </p:cNvPr>
          <p:cNvCxnSpPr>
            <a:cxnSpLocks/>
          </p:cNvCxnSpPr>
          <p:nvPr/>
        </p:nvCxnSpPr>
        <p:spPr>
          <a:xfrm flipH="1" flipV="1">
            <a:off x="7419693" y="1579344"/>
            <a:ext cx="1111029" cy="13329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C1F159A-403C-77B8-9A5D-84869C70452F}"/>
              </a:ext>
            </a:extLst>
          </p:cNvPr>
          <p:cNvCxnSpPr>
            <a:cxnSpLocks/>
          </p:cNvCxnSpPr>
          <p:nvPr/>
        </p:nvCxnSpPr>
        <p:spPr>
          <a:xfrm>
            <a:off x="5759639" y="3862341"/>
            <a:ext cx="10673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B6AF39A-6462-DE74-A64F-078B81D8FC1E}"/>
              </a:ext>
            </a:extLst>
          </p:cNvPr>
          <p:cNvSpPr txBox="1"/>
          <p:nvPr/>
        </p:nvSpPr>
        <p:spPr>
          <a:xfrm>
            <a:off x="7166504" y="3597635"/>
            <a:ext cx="4633868" cy="584775"/>
          </a:xfrm>
          <a:prstGeom prst="rect">
            <a:avLst/>
          </a:prstGeom>
          <a:noFill/>
        </p:spPr>
        <p:txBody>
          <a:bodyPr wrap="square" rtlCol="0">
            <a:spAutoFit/>
          </a:bodyPr>
          <a:lstStyle/>
          <a:p>
            <a:r>
              <a:rPr kumimoji="1" lang="en-US" altLang="zh-CN" sz="3200" dirty="0">
                <a:latin typeface="+mj-lt"/>
              </a:rPr>
              <a:t>Automatic</a:t>
            </a:r>
            <a:r>
              <a:rPr kumimoji="1" lang="zh-CN" altLang="en-US" sz="3200" dirty="0">
                <a:latin typeface="+mj-lt"/>
              </a:rPr>
              <a:t> </a:t>
            </a:r>
            <a:r>
              <a:rPr kumimoji="1" lang="en-US" altLang="zh-CN" sz="3200" dirty="0">
                <a:latin typeface="+mj-lt"/>
              </a:rPr>
              <a:t>Differentiation</a:t>
            </a:r>
            <a:endParaRPr kumimoji="1" lang="zh-CN" altLang="en-US" sz="3200" dirty="0">
              <a:latin typeface="+mj-lt"/>
            </a:endParaRPr>
          </a:p>
        </p:txBody>
      </p:sp>
    </p:spTree>
    <p:extLst>
      <p:ext uri="{BB962C8B-B14F-4D97-AF65-F5344CB8AC3E}">
        <p14:creationId xmlns:p14="http://schemas.microsoft.com/office/powerpoint/2010/main" val="130054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449036" y="637326"/>
            <a:ext cx="935091" cy="369332"/>
          </a:xfrm>
          <a:prstGeom prst="rect">
            <a:avLst/>
          </a:prstGeom>
          <a:noFill/>
        </p:spPr>
        <p:txBody>
          <a:bodyPr wrap="square" rtlCol="0">
            <a:spAutoFit/>
          </a:bodyPr>
          <a:lstStyle/>
          <a:p>
            <a:r>
              <a:rPr kumimoji="1" lang="zh-CN" altLang="en-US" dirty="0"/>
              <a:t>聊天</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4864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449036" y="637326"/>
            <a:ext cx="935091" cy="369332"/>
          </a:xfrm>
          <a:prstGeom prst="rect">
            <a:avLst/>
          </a:prstGeom>
          <a:noFill/>
        </p:spPr>
        <p:txBody>
          <a:bodyPr wrap="square" rtlCol="0">
            <a:spAutoFit/>
          </a:bodyPr>
          <a:lstStyle/>
          <a:p>
            <a:r>
              <a:rPr kumimoji="1" lang="zh-CN" altLang="en-US" dirty="0"/>
              <a:t>聊天</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文本框 37">
            <a:extLst>
              <a:ext uri="{FF2B5EF4-FFF2-40B4-BE49-F238E27FC236}">
                <a16:creationId xmlns:a16="http://schemas.microsoft.com/office/drawing/2014/main" id="{8FA77FFF-28D6-F409-ED1F-6A5AE2D9C38E}"/>
              </a:ext>
            </a:extLst>
          </p:cNvPr>
          <p:cNvSpPr txBox="1"/>
          <p:nvPr/>
        </p:nvSpPr>
        <p:spPr>
          <a:xfrm>
            <a:off x="9317047" y="2870298"/>
            <a:ext cx="1858297" cy="646331"/>
          </a:xfrm>
          <a:prstGeom prst="rect">
            <a:avLst/>
          </a:prstGeom>
          <a:noFill/>
        </p:spPr>
        <p:txBody>
          <a:bodyPr wrap="square" rtlCol="0">
            <a:spAutoFit/>
          </a:bodyPr>
          <a:lstStyle/>
          <a:p>
            <a:r>
              <a:rPr kumimoji="1" lang="en-US" altLang="zh-CN" dirty="0"/>
              <a:t>N-gram</a:t>
            </a:r>
            <a:r>
              <a:rPr kumimoji="1" lang="zh-CN" altLang="en-US" dirty="0"/>
              <a:t>语言模型</a:t>
            </a:r>
          </a:p>
          <a:p>
            <a:pPr algn="ctr"/>
            <a:r>
              <a:rPr kumimoji="1" lang="en-US" altLang="zh-CN" dirty="0"/>
              <a:t>N=3</a:t>
            </a:r>
            <a:endParaRPr kumimoji="1" lang="zh-CN" altLang="en-US" dirty="0"/>
          </a:p>
        </p:txBody>
      </p:sp>
    </p:spTree>
    <p:extLst>
      <p:ext uri="{BB962C8B-B14F-4D97-AF65-F5344CB8AC3E}">
        <p14:creationId xmlns:p14="http://schemas.microsoft.com/office/powerpoint/2010/main" val="3134438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795193" y="675491"/>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A48978-65B4-2C54-620C-BF99CD7A763F}"/>
                  </a:ext>
                </a:extLst>
              </p:cNvPr>
              <p:cNvSpPr txBox="1"/>
              <p:nvPr/>
            </p:nvSpPr>
            <p:spPr>
              <a:xfrm>
                <a:off x="6167917" y="1065922"/>
                <a:ext cx="1413720" cy="346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r>
                                <a:rPr kumimoji="1" lang="zh-CN" altLang="en-US" i="1">
                                  <a:solidFill>
                                    <a:srgbClr val="FF0000"/>
                                  </a:solidFill>
                                  <a:latin typeface="Cambria Math" panose="02040503050406030204" pitchFamily="18" charset="0"/>
                                </a:rPr>
                                <m:t>我</m:t>
                              </m:r>
                            </m:sub>
                          </m:sSub>
                        </m:e>
                      </m:func>
                    </m:oMath>
                  </m:oMathPara>
                </a14:m>
                <a:endParaRPr kumimoji="1" lang="zh-CN" altLang="en-US" sz="2400" dirty="0">
                  <a:solidFill>
                    <a:srgbClr val="FF0000"/>
                  </a:solidFill>
                </a:endParaRPr>
              </a:p>
            </p:txBody>
          </p:sp>
        </mc:Choice>
        <mc:Fallback xmlns="">
          <p:sp>
            <p:nvSpPr>
              <p:cNvPr id="39" name="文本框 38">
                <a:extLst>
                  <a:ext uri="{FF2B5EF4-FFF2-40B4-BE49-F238E27FC236}">
                    <a16:creationId xmlns:a16="http://schemas.microsoft.com/office/drawing/2014/main" id="{ADA48978-65B4-2C54-620C-BF99CD7A763F}"/>
                  </a:ext>
                </a:extLst>
              </p:cNvPr>
              <p:cNvSpPr txBox="1">
                <a:spLocks noRot="1" noChangeAspect="1" noMove="1" noResize="1" noEditPoints="1" noAdjustHandles="1" noChangeArrowheads="1" noChangeShapeType="1" noTextEdit="1"/>
              </p:cNvSpPr>
              <p:nvPr/>
            </p:nvSpPr>
            <p:spPr>
              <a:xfrm>
                <a:off x="6167917" y="1065922"/>
                <a:ext cx="1413720" cy="346505"/>
              </a:xfrm>
              <a:prstGeom prst="rect">
                <a:avLst/>
              </a:prstGeom>
              <a:blipFill>
                <a:blip r:embed="rId4"/>
                <a:stretch>
                  <a:fillRect l="-3540" t="-3571" r="-4425" b="-28571"/>
                </a:stretch>
              </a:blipFill>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AA8C0813-5C77-B07B-AAE1-6B3BF53F5506}"/>
              </a:ext>
            </a:extLst>
          </p:cNvPr>
          <p:cNvCxnSpPr/>
          <p:nvPr/>
        </p:nvCxnSpPr>
        <p:spPr>
          <a:xfrm>
            <a:off x="5869293" y="1088048"/>
            <a:ext cx="0" cy="50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5B19378-68CF-6DDC-1FD9-80751CC4F5B3}"/>
              </a:ext>
            </a:extLst>
          </p:cNvPr>
          <p:cNvCxnSpPr/>
          <p:nvPr/>
        </p:nvCxnSpPr>
        <p:spPr>
          <a:xfrm flipH="1">
            <a:off x="4218707" y="2161607"/>
            <a:ext cx="1283272" cy="681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F936582-741B-87FB-60E0-E27AFFC8441E}"/>
              </a:ext>
            </a:extLst>
          </p:cNvPr>
          <p:cNvCxnSpPr/>
          <p:nvPr/>
        </p:nvCxnSpPr>
        <p:spPr>
          <a:xfrm flipH="1">
            <a:off x="5299977" y="2310556"/>
            <a:ext cx="415215" cy="669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35BE9C3A-B45A-630F-AB96-4E95AF7A8361}"/>
              </a:ext>
            </a:extLst>
          </p:cNvPr>
          <p:cNvCxnSpPr/>
          <p:nvPr/>
        </p:nvCxnSpPr>
        <p:spPr>
          <a:xfrm>
            <a:off x="5716966" y="2278261"/>
            <a:ext cx="322405" cy="6340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6466DADA-AD1E-B502-5D64-D9FB539D661E}"/>
              </a:ext>
            </a:extLst>
          </p:cNvPr>
          <p:cNvCxnSpPr/>
          <p:nvPr/>
        </p:nvCxnSpPr>
        <p:spPr>
          <a:xfrm>
            <a:off x="5930179" y="2194910"/>
            <a:ext cx="1255168" cy="687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5A69A24C-0CC2-F983-38B3-3E63927A8DC7}"/>
              </a:ext>
            </a:extLst>
          </p:cNvPr>
          <p:cNvSpPr txBox="1"/>
          <p:nvPr/>
        </p:nvSpPr>
        <p:spPr>
          <a:xfrm>
            <a:off x="9311148" y="3008798"/>
            <a:ext cx="2219213" cy="369332"/>
          </a:xfrm>
          <a:prstGeom prst="rect">
            <a:avLst/>
          </a:prstGeom>
          <a:noFill/>
        </p:spPr>
        <p:txBody>
          <a:bodyPr wrap="square" rtlCol="0">
            <a:spAutoFit/>
          </a:bodyPr>
          <a:lstStyle/>
          <a:p>
            <a:r>
              <a:rPr kumimoji="1" lang="zh-CN" altLang="en-US" dirty="0"/>
              <a:t>误差反传：</a:t>
            </a:r>
            <a:r>
              <a:rPr kumimoji="1" lang="en-US" altLang="zh-CN" dirty="0"/>
              <a:t>BP</a:t>
            </a:r>
            <a:r>
              <a:rPr kumimoji="1" lang="zh-CN" altLang="en-US" dirty="0"/>
              <a:t>算法</a:t>
            </a:r>
          </a:p>
        </p:txBody>
      </p:sp>
      <p:sp>
        <p:nvSpPr>
          <p:cNvPr id="38" name="文本框 37">
            <a:extLst>
              <a:ext uri="{FF2B5EF4-FFF2-40B4-BE49-F238E27FC236}">
                <a16:creationId xmlns:a16="http://schemas.microsoft.com/office/drawing/2014/main" id="{BE7EA81B-A414-C2B2-35B2-66A4EAF5F458}"/>
              </a:ext>
            </a:extLst>
          </p:cNvPr>
          <p:cNvSpPr txBox="1"/>
          <p:nvPr/>
        </p:nvSpPr>
        <p:spPr>
          <a:xfrm>
            <a:off x="5184014" y="675491"/>
            <a:ext cx="935091" cy="369332"/>
          </a:xfrm>
          <a:prstGeom prst="rect">
            <a:avLst/>
          </a:prstGeom>
          <a:noFill/>
        </p:spPr>
        <p:txBody>
          <a:bodyPr wrap="square" rtlCol="0">
            <a:spAutoFit/>
          </a:bodyPr>
          <a:lstStyle/>
          <a:p>
            <a:r>
              <a:rPr kumimoji="1" lang="zh-CN" altLang="en-US" dirty="0"/>
              <a:t>聊天</a:t>
            </a:r>
          </a:p>
        </p:txBody>
      </p:sp>
    </p:spTree>
    <p:extLst>
      <p:ext uri="{BB962C8B-B14F-4D97-AF65-F5344CB8AC3E}">
        <p14:creationId xmlns:p14="http://schemas.microsoft.com/office/powerpoint/2010/main" val="1134240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F66BDAC-0D43-917E-6E74-B845879FB294}"/>
              </a:ext>
            </a:extLst>
          </p:cNvPr>
          <p:cNvSpPr/>
          <p:nvPr/>
        </p:nvSpPr>
        <p:spPr>
          <a:xfrm>
            <a:off x="707766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26DFDD0D-9EE6-7179-2155-E73C8E08A436}"/>
              </a:ext>
            </a:extLst>
          </p:cNvPr>
          <p:cNvSpPr/>
          <p:nvPr/>
        </p:nvSpPr>
        <p:spPr>
          <a:xfrm>
            <a:off x="761283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0F1C6E99-1D29-17BB-3946-9323F2F07390}"/>
              </a:ext>
            </a:extLst>
          </p:cNvPr>
          <p:cNvSpPr/>
          <p:nvPr/>
        </p:nvSpPr>
        <p:spPr>
          <a:xfrm>
            <a:off x="820695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AAC2934-15A2-1216-4F2C-1233AD7EC6FC}"/>
              </a:ext>
            </a:extLst>
          </p:cNvPr>
          <p:cNvSpPr/>
          <p:nvPr/>
        </p:nvSpPr>
        <p:spPr>
          <a:xfrm>
            <a:off x="874212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C4428DAD-8916-CD35-705E-D22B4B97D267}"/>
              </a:ext>
            </a:extLst>
          </p:cNvPr>
          <p:cNvSpPr/>
          <p:nvPr/>
        </p:nvSpPr>
        <p:spPr>
          <a:xfrm>
            <a:off x="928307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D65A2DB-DD1B-A25F-C622-DB545B1AAEFA}"/>
              </a:ext>
            </a:extLst>
          </p:cNvPr>
          <p:cNvSpPr/>
          <p:nvPr/>
        </p:nvSpPr>
        <p:spPr>
          <a:xfrm>
            <a:off x="981825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64E59A3-FED9-53CD-FDB2-5A49676D07B4}"/>
              </a:ext>
            </a:extLst>
          </p:cNvPr>
          <p:cNvSpPr/>
          <p:nvPr/>
        </p:nvSpPr>
        <p:spPr>
          <a:xfrm>
            <a:off x="1041236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25387DB-37A5-6C54-6453-F1E84386DC35}"/>
              </a:ext>
            </a:extLst>
          </p:cNvPr>
          <p:cNvSpPr/>
          <p:nvPr/>
        </p:nvSpPr>
        <p:spPr>
          <a:xfrm>
            <a:off x="1094754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043C30CC-384C-EE3C-4D7A-7165D1B2F4E0}"/>
              </a:ext>
            </a:extLst>
          </p:cNvPr>
          <p:cNvSpPr/>
          <p:nvPr/>
        </p:nvSpPr>
        <p:spPr>
          <a:xfrm>
            <a:off x="801649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D09AEDE0-1BB8-E9B3-A806-403C2B2A446C}"/>
              </a:ext>
            </a:extLst>
          </p:cNvPr>
          <p:cNvSpPr/>
          <p:nvPr/>
        </p:nvSpPr>
        <p:spPr>
          <a:xfrm>
            <a:off x="855167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63E5A7-76D4-756F-8441-B24454E326F5}"/>
              </a:ext>
            </a:extLst>
          </p:cNvPr>
          <p:cNvSpPr/>
          <p:nvPr/>
        </p:nvSpPr>
        <p:spPr>
          <a:xfrm>
            <a:off x="914578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21995103-3198-920C-F2ED-5C0338CD44EB}"/>
              </a:ext>
            </a:extLst>
          </p:cNvPr>
          <p:cNvSpPr/>
          <p:nvPr/>
        </p:nvSpPr>
        <p:spPr>
          <a:xfrm>
            <a:off x="968096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7C8F5745-F292-9E95-CD29-92FA08FB1C74}"/>
              </a:ext>
            </a:extLst>
          </p:cNvPr>
          <p:cNvCxnSpPr>
            <a:stCxn id="38" idx="7"/>
            <a:endCxn id="60" idx="4"/>
          </p:cNvCxnSpPr>
          <p:nvPr/>
        </p:nvCxnSpPr>
        <p:spPr>
          <a:xfrm flipV="1">
            <a:off x="7368077" y="2121729"/>
            <a:ext cx="81854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A7B6462C-3ADF-6CEB-EDE3-69015DD5B561}"/>
              </a:ext>
            </a:extLst>
          </p:cNvPr>
          <p:cNvCxnSpPr>
            <a:stCxn id="38" idx="7"/>
            <a:endCxn id="61" idx="4"/>
          </p:cNvCxnSpPr>
          <p:nvPr/>
        </p:nvCxnSpPr>
        <p:spPr>
          <a:xfrm flipV="1">
            <a:off x="7368077" y="2121729"/>
            <a:ext cx="135371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F6EC416-AFD7-9D86-246D-66757E7F8497}"/>
              </a:ext>
            </a:extLst>
          </p:cNvPr>
          <p:cNvCxnSpPr>
            <a:stCxn id="38" idx="7"/>
            <a:endCxn id="62" idx="4"/>
          </p:cNvCxnSpPr>
          <p:nvPr/>
        </p:nvCxnSpPr>
        <p:spPr>
          <a:xfrm flipV="1">
            <a:off x="7368077" y="2121729"/>
            <a:ext cx="194783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1802E8-5683-CF7C-FA18-66F8B3C918D7}"/>
              </a:ext>
            </a:extLst>
          </p:cNvPr>
          <p:cNvCxnSpPr>
            <a:stCxn id="38" idx="7"/>
            <a:endCxn id="63" idx="4"/>
          </p:cNvCxnSpPr>
          <p:nvPr/>
        </p:nvCxnSpPr>
        <p:spPr>
          <a:xfrm flipV="1">
            <a:off x="7368077" y="2121729"/>
            <a:ext cx="248300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3DE754CB-E820-991D-6153-A5513BF28C76}"/>
              </a:ext>
            </a:extLst>
          </p:cNvPr>
          <p:cNvCxnSpPr>
            <a:stCxn id="51" idx="0"/>
            <a:endCxn id="60" idx="4"/>
          </p:cNvCxnSpPr>
          <p:nvPr/>
        </p:nvCxnSpPr>
        <p:spPr>
          <a:xfrm flipV="1">
            <a:off x="778295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9868030B-B1BD-79A1-928B-4073B1CC48F9}"/>
              </a:ext>
            </a:extLst>
          </p:cNvPr>
          <p:cNvCxnSpPr>
            <a:stCxn id="51" idx="0"/>
            <a:endCxn id="61" idx="4"/>
          </p:cNvCxnSpPr>
          <p:nvPr/>
        </p:nvCxnSpPr>
        <p:spPr>
          <a:xfrm flipV="1">
            <a:off x="778295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5A38BED-B285-3A3B-4AE9-9F096809ECC1}"/>
              </a:ext>
            </a:extLst>
          </p:cNvPr>
          <p:cNvCxnSpPr>
            <a:stCxn id="51" idx="0"/>
            <a:endCxn id="62" idx="4"/>
          </p:cNvCxnSpPr>
          <p:nvPr/>
        </p:nvCxnSpPr>
        <p:spPr>
          <a:xfrm flipV="1">
            <a:off x="7782955" y="2121729"/>
            <a:ext cx="153295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8497005-D626-B2E0-4F1D-601F4E208C1D}"/>
              </a:ext>
            </a:extLst>
          </p:cNvPr>
          <p:cNvCxnSpPr>
            <a:stCxn id="54" idx="0"/>
            <a:endCxn id="63" idx="4"/>
          </p:cNvCxnSpPr>
          <p:nvPr/>
        </p:nvCxnSpPr>
        <p:spPr>
          <a:xfrm flipV="1">
            <a:off x="8377073" y="2121729"/>
            <a:ext cx="147400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8DD81EAA-04BD-BD83-E69F-7E0052AA91DE}"/>
              </a:ext>
            </a:extLst>
          </p:cNvPr>
          <p:cNvCxnSpPr>
            <a:stCxn id="51" idx="0"/>
            <a:endCxn id="63" idx="4"/>
          </p:cNvCxnSpPr>
          <p:nvPr/>
        </p:nvCxnSpPr>
        <p:spPr>
          <a:xfrm flipV="1">
            <a:off x="7782955" y="2121729"/>
            <a:ext cx="206812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EEB92C52-BA76-8368-EDA8-D11257E79EF4}"/>
              </a:ext>
            </a:extLst>
          </p:cNvPr>
          <p:cNvCxnSpPr>
            <a:stCxn id="54" idx="0"/>
            <a:endCxn id="62" idx="4"/>
          </p:cNvCxnSpPr>
          <p:nvPr/>
        </p:nvCxnSpPr>
        <p:spPr>
          <a:xfrm flipV="1">
            <a:off x="8377073"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FE79796C-FFFC-CD90-7C7C-584C5EA856C6}"/>
              </a:ext>
            </a:extLst>
          </p:cNvPr>
          <p:cNvCxnSpPr>
            <a:stCxn id="54" idx="0"/>
            <a:endCxn id="61" idx="4"/>
          </p:cNvCxnSpPr>
          <p:nvPr/>
        </p:nvCxnSpPr>
        <p:spPr>
          <a:xfrm flipV="1">
            <a:off x="8377073" y="2121729"/>
            <a:ext cx="34471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3B7D6279-D6F1-AF9A-525D-13117177C6AB}"/>
              </a:ext>
            </a:extLst>
          </p:cNvPr>
          <p:cNvCxnSpPr>
            <a:stCxn id="54" idx="0"/>
            <a:endCxn id="60" idx="4"/>
          </p:cNvCxnSpPr>
          <p:nvPr/>
        </p:nvCxnSpPr>
        <p:spPr>
          <a:xfrm flipH="1" flipV="1">
            <a:off x="8186620"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5F593A31-BE46-FA17-92E2-AA54CFE46990}"/>
              </a:ext>
            </a:extLst>
          </p:cNvPr>
          <p:cNvCxnSpPr>
            <a:stCxn id="55" idx="0"/>
            <a:endCxn id="63" idx="4"/>
          </p:cNvCxnSpPr>
          <p:nvPr/>
        </p:nvCxnSpPr>
        <p:spPr>
          <a:xfrm flipV="1">
            <a:off x="891224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C9412FF-68AB-0811-46CA-C8671983324C}"/>
              </a:ext>
            </a:extLst>
          </p:cNvPr>
          <p:cNvCxnSpPr>
            <a:stCxn id="55" idx="0"/>
            <a:endCxn id="62" idx="4"/>
          </p:cNvCxnSpPr>
          <p:nvPr/>
        </p:nvCxnSpPr>
        <p:spPr>
          <a:xfrm flipV="1">
            <a:off x="891224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265C9EAC-674B-0427-1286-BBD033AED211}"/>
              </a:ext>
            </a:extLst>
          </p:cNvPr>
          <p:cNvCxnSpPr>
            <a:stCxn id="55" idx="0"/>
            <a:endCxn id="61" idx="4"/>
          </p:cNvCxnSpPr>
          <p:nvPr/>
        </p:nvCxnSpPr>
        <p:spPr>
          <a:xfrm flipH="1" flipV="1">
            <a:off x="8721792"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2A03E740-9EA0-C643-FA87-E202D04D528A}"/>
              </a:ext>
            </a:extLst>
          </p:cNvPr>
          <p:cNvCxnSpPr>
            <a:stCxn id="55" idx="0"/>
            <a:endCxn id="60" idx="4"/>
          </p:cNvCxnSpPr>
          <p:nvPr/>
        </p:nvCxnSpPr>
        <p:spPr>
          <a:xfrm flipH="1" flipV="1">
            <a:off x="8186620" y="2121729"/>
            <a:ext cx="72562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5527392-31E6-F184-7775-9A576BF9866F}"/>
              </a:ext>
            </a:extLst>
          </p:cNvPr>
          <p:cNvCxnSpPr>
            <a:stCxn id="56" idx="0"/>
            <a:endCxn id="63" idx="4"/>
          </p:cNvCxnSpPr>
          <p:nvPr/>
        </p:nvCxnSpPr>
        <p:spPr>
          <a:xfrm flipV="1">
            <a:off x="9453200" y="2121729"/>
            <a:ext cx="39788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E33B10CF-4A13-E30F-50C2-8F0C9FB20769}"/>
              </a:ext>
            </a:extLst>
          </p:cNvPr>
          <p:cNvCxnSpPr>
            <a:stCxn id="56" idx="0"/>
            <a:endCxn id="62" idx="4"/>
          </p:cNvCxnSpPr>
          <p:nvPr/>
        </p:nvCxnSpPr>
        <p:spPr>
          <a:xfrm flipH="1" flipV="1">
            <a:off x="9315910"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484447F2-6DB4-1B00-E3A2-5C5AEA1142D7}"/>
              </a:ext>
            </a:extLst>
          </p:cNvPr>
          <p:cNvCxnSpPr>
            <a:stCxn id="56" idx="0"/>
            <a:endCxn id="61" idx="4"/>
          </p:cNvCxnSpPr>
          <p:nvPr/>
        </p:nvCxnSpPr>
        <p:spPr>
          <a:xfrm flipH="1" flipV="1">
            <a:off x="872179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6F8C8378-6521-95EA-E1EE-EDAD82F9EF8E}"/>
              </a:ext>
            </a:extLst>
          </p:cNvPr>
          <p:cNvCxnSpPr>
            <a:stCxn id="56" idx="0"/>
            <a:endCxn id="60" idx="4"/>
          </p:cNvCxnSpPr>
          <p:nvPr/>
        </p:nvCxnSpPr>
        <p:spPr>
          <a:xfrm flipH="1" flipV="1">
            <a:off x="818662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25D86BBB-36C8-AE3A-2846-42CAA97A7FC3}"/>
              </a:ext>
            </a:extLst>
          </p:cNvPr>
          <p:cNvCxnSpPr>
            <a:stCxn id="57" idx="0"/>
            <a:endCxn id="60" idx="4"/>
          </p:cNvCxnSpPr>
          <p:nvPr/>
        </p:nvCxnSpPr>
        <p:spPr>
          <a:xfrm flipH="1" flipV="1">
            <a:off x="8186620" y="2121729"/>
            <a:ext cx="180175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E606E18C-7231-031B-4994-81E28A416980}"/>
              </a:ext>
            </a:extLst>
          </p:cNvPr>
          <p:cNvCxnSpPr>
            <a:stCxn id="57" idx="0"/>
            <a:endCxn id="61" idx="4"/>
          </p:cNvCxnSpPr>
          <p:nvPr/>
        </p:nvCxnSpPr>
        <p:spPr>
          <a:xfrm flipH="1" flipV="1">
            <a:off x="8721792"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EB944F6B-FFA9-E7F2-2FE3-3835393CD5E3}"/>
              </a:ext>
            </a:extLst>
          </p:cNvPr>
          <p:cNvCxnSpPr>
            <a:stCxn id="57" idx="0"/>
            <a:endCxn id="62" idx="4"/>
          </p:cNvCxnSpPr>
          <p:nvPr/>
        </p:nvCxnSpPr>
        <p:spPr>
          <a:xfrm flipH="1" flipV="1">
            <a:off x="9315910" y="2121729"/>
            <a:ext cx="67246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8CDAC69-5328-0613-79C5-094030FF6934}"/>
              </a:ext>
            </a:extLst>
          </p:cNvPr>
          <p:cNvCxnSpPr>
            <a:stCxn id="57" idx="0"/>
            <a:endCxn id="63" idx="4"/>
          </p:cNvCxnSpPr>
          <p:nvPr/>
        </p:nvCxnSpPr>
        <p:spPr>
          <a:xfrm flipH="1" flipV="1">
            <a:off x="9851082"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9A5E8512-5AAC-3DEF-8DFD-FC6F3F24EDED}"/>
              </a:ext>
            </a:extLst>
          </p:cNvPr>
          <p:cNvCxnSpPr>
            <a:stCxn id="58" idx="0"/>
            <a:endCxn id="60" idx="4"/>
          </p:cNvCxnSpPr>
          <p:nvPr/>
        </p:nvCxnSpPr>
        <p:spPr>
          <a:xfrm flipH="1" flipV="1">
            <a:off x="8186620" y="2121729"/>
            <a:ext cx="239587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21A2857-9BF1-3280-436D-9496C21A818B}"/>
              </a:ext>
            </a:extLst>
          </p:cNvPr>
          <p:cNvCxnSpPr>
            <a:stCxn id="58" idx="0"/>
            <a:endCxn id="61" idx="4"/>
          </p:cNvCxnSpPr>
          <p:nvPr/>
        </p:nvCxnSpPr>
        <p:spPr>
          <a:xfrm flipH="1" flipV="1">
            <a:off x="8721792" y="2121729"/>
            <a:ext cx="186069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27E7BA7A-890C-AE4A-CBD4-DF7351DBA6BB}"/>
              </a:ext>
            </a:extLst>
          </p:cNvPr>
          <p:cNvCxnSpPr>
            <a:stCxn id="58" idx="0"/>
            <a:endCxn id="62" idx="4"/>
          </p:cNvCxnSpPr>
          <p:nvPr/>
        </p:nvCxnSpPr>
        <p:spPr>
          <a:xfrm flipH="1" flipV="1">
            <a:off x="931591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2D096FD-58B6-F1B1-6494-44348A2CADDE}"/>
              </a:ext>
            </a:extLst>
          </p:cNvPr>
          <p:cNvCxnSpPr>
            <a:stCxn id="58" idx="0"/>
            <a:endCxn id="63" idx="4"/>
          </p:cNvCxnSpPr>
          <p:nvPr/>
        </p:nvCxnSpPr>
        <p:spPr>
          <a:xfrm flipH="1" flipV="1">
            <a:off x="985108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148C5704-8FE6-1F70-B012-3FD29C06ACD2}"/>
              </a:ext>
            </a:extLst>
          </p:cNvPr>
          <p:cNvCxnSpPr>
            <a:stCxn id="59" idx="1"/>
            <a:endCxn id="60" idx="4"/>
          </p:cNvCxnSpPr>
          <p:nvPr/>
        </p:nvCxnSpPr>
        <p:spPr>
          <a:xfrm flipH="1" flipV="1">
            <a:off x="8186620" y="2121729"/>
            <a:ext cx="281074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1F928CE7-8A90-F7CF-8481-FB0018FFCB92}"/>
              </a:ext>
            </a:extLst>
          </p:cNvPr>
          <p:cNvCxnSpPr>
            <a:stCxn id="59" idx="1"/>
            <a:endCxn id="61" idx="4"/>
          </p:cNvCxnSpPr>
          <p:nvPr/>
        </p:nvCxnSpPr>
        <p:spPr>
          <a:xfrm flipH="1" flipV="1">
            <a:off x="8721792" y="2121729"/>
            <a:ext cx="227557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B7F47421-DA0B-25AE-9904-CC29BB056652}"/>
              </a:ext>
            </a:extLst>
          </p:cNvPr>
          <p:cNvCxnSpPr>
            <a:stCxn id="59" idx="1"/>
            <a:endCxn id="62" idx="4"/>
          </p:cNvCxnSpPr>
          <p:nvPr/>
        </p:nvCxnSpPr>
        <p:spPr>
          <a:xfrm flipH="1" flipV="1">
            <a:off x="9315910" y="2121729"/>
            <a:ext cx="168145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AACAE071-6709-6A0E-F6E0-1EB1E52172DB}"/>
              </a:ext>
            </a:extLst>
          </p:cNvPr>
          <p:cNvCxnSpPr>
            <a:stCxn id="59" idx="1"/>
            <a:endCxn id="63" idx="4"/>
          </p:cNvCxnSpPr>
          <p:nvPr/>
        </p:nvCxnSpPr>
        <p:spPr>
          <a:xfrm flipH="1" flipV="1">
            <a:off x="9851082" y="2121729"/>
            <a:ext cx="114628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B94BC2E0-5DAF-9CE6-01DA-A22C347641F7}"/>
              </a:ext>
            </a:extLst>
          </p:cNvPr>
          <p:cNvCxnSpPr>
            <a:endCxn id="38" idx="4"/>
          </p:cNvCxnSpPr>
          <p:nvPr/>
        </p:nvCxnSpPr>
        <p:spPr>
          <a:xfrm flipH="1" flipV="1">
            <a:off x="7247783"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EA353DB6-1A57-8814-8F0A-E83DE9BFDB2F}"/>
              </a:ext>
            </a:extLst>
          </p:cNvPr>
          <p:cNvCxnSpPr/>
          <p:nvPr/>
        </p:nvCxnSpPr>
        <p:spPr>
          <a:xfrm flipH="1" flipV="1">
            <a:off x="780366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1948792-8A0B-410B-95B8-43C64C1F532C}"/>
              </a:ext>
            </a:extLst>
          </p:cNvPr>
          <p:cNvCxnSpPr/>
          <p:nvPr/>
        </p:nvCxnSpPr>
        <p:spPr>
          <a:xfrm flipH="1" flipV="1">
            <a:off x="83780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F321EC22-A93B-2DBA-E624-B7BEBBDCDF88}"/>
              </a:ext>
            </a:extLst>
          </p:cNvPr>
          <p:cNvCxnSpPr/>
          <p:nvPr/>
        </p:nvCxnSpPr>
        <p:spPr>
          <a:xfrm flipH="1" flipV="1">
            <a:off x="89126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CE7723-BAF6-A071-01EB-C56547E5DBAB}"/>
              </a:ext>
            </a:extLst>
          </p:cNvPr>
          <p:cNvCxnSpPr>
            <a:endCxn id="103" idx="4"/>
          </p:cNvCxnSpPr>
          <p:nvPr/>
        </p:nvCxnSpPr>
        <p:spPr>
          <a:xfrm flipH="1" flipV="1">
            <a:off x="9480248"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970F7C9-9E36-95AE-BB25-9495251C766A}"/>
              </a:ext>
            </a:extLst>
          </p:cNvPr>
          <p:cNvCxnSpPr/>
          <p:nvPr/>
        </p:nvCxnSpPr>
        <p:spPr>
          <a:xfrm flipH="1" flipV="1">
            <a:off x="997233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C0CD6B6E-01B2-A721-DE43-B808633D7F52}"/>
              </a:ext>
            </a:extLst>
          </p:cNvPr>
          <p:cNvCxnSpPr/>
          <p:nvPr/>
        </p:nvCxnSpPr>
        <p:spPr>
          <a:xfrm flipH="1" flipV="1">
            <a:off x="105892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EC37DD6-F122-106A-DBFC-34181147483E}"/>
              </a:ext>
            </a:extLst>
          </p:cNvPr>
          <p:cNvCxnSpPr/>
          <p:nvPr/>
        </p:nvCxnSpPr>
        <p:spPr>
          <a:xfrm flipH="1" flipV="1">
            <a:off x="111238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549530F-B57C-6D86-BD96-8E10D20DEBB0}"/>
              </a:ext>
            </a:extLst>
          </p:cNvPr>
          <p:cNvSpPr txBox="1"/>
          <p:nvPr/>
        </p:nvSpPr>
        <p:spPr>
          <a:xfrm>
            <a:off x="7100491" y="4326823"/>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5" name="文本框 104">
            <a:extLst>
              <a:ext uri="{FF2B5EF4-FFF2-40B4-BE49-F238E27FC236}">
                <a16:creationId xmlns:a16="http://schemas.microsoft.com/office/drawing/2014/main" id="{DF45F536-7E9E-6EB2-80DD-278A26C67955}"/>
              </a:ext>
            </a:extLst>
          </p:cNvPr>
          <p:cNvSpPr txBox="1"/>
          <p:nvPr/>
        </p:nvSpPr>
        <p:spPr>
          <a:xfrm>
            <a:off x="7671780" y="433190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6" name="文本框 105">
            <a:extLst>
              <a:ext uri="{FF2B5EF4-FFF2-40B4-BE49-F238E27FC236}">
                <a16:creationId xmlns:a16="http://schemas.microsoft.com/office/drawing/2014/main" id="{563D051F-34CC-D10A-12C3-AF9002327370}"/>
              </a:ext>
            </a:extLst>
          </p:cNvPr>
          <p:cNvSpPr txBox="1"/>
          <p:nvPr/>
        </p:nvSpPr>
        <p:spPr>
          <a:xfrm>
            <a:off x="8227444" y="4331903"/>
            <a:ext cx="535172" cy="369332"/>
          </a:xfrm>
          <a:prstGeom prst="rect">
            <a:avLst/>
          </a:prstGeom>
          <a:noFill/>
        </p:spPr>
        <p:txBody>
          <a:bodyPr wrap="square" rtlCol="0">
            <a:spAutoFit/>
          </a:bodyPr>
          <a:lstStyle/>
          <a:p>
            <a:r>
              <a:rPr kumimoji="1" lang="en-US" altLang="zh-CN"/>
              <a:t>1</a:t>
            </a:r>
            <a:endParaRPr kumimoji="1" lang="zh-CN" altLang="en-US" dirty="0"/>
          </a:p>
        </p:txBody>
      </p:sp>
      <p:sp>
        <p:nvSpPr>
          <p:cNvPr id="107" name="文本框 106">
            <a:extLst>
              <a:ext uri="{FF2B5EF4-FFF2-40B4-BE49-F238E27FC236}">
                <a16:creationId xmlns:a16="http://schemas.microsoft.com/office/drawing/2014/main" id="{D23EBED2-1ED9-F564-7B94-FA5A7C508249}"/>
              </a:ext>
            </a:extLst>
          </p:cNvPr>
          <p:cNvSpPr txBox="1"/>
          <p:nvPr/>
        </p:nvSpPr>
        <p:spPr>
          <a:xfrm>
            <a:off x="8798733" y="433698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8" name="文本框 107">
            <a:extLst>
              <a:ext uri="{FF2B5EF4-FFF2-40B4-BE49-F238E27FC236}">
                <a16:creationId xmlns:a16="http://schemas.microsoft.com/office/drawing/2014/main" id="{AB5FEC2F-3472-45FA-C077-7D666DFA5D24}"/>
              </a:ext>
            </a:extLst>
          </p:cNvPr>
          <p:cNvSpPr txBox="1"/>
          <p:nvPr/>
        </p:nvSpPr>
        <p:spPr>
          <a:xfrm>
            <a:off x="9337237" y="432956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9" name="文本框 108">
            <a:extLst>
              <a:ext uri="{FF2B5EF4-FFF2-40B4-BE49-F238E27FC236}">
                <a16:creationId xmlns:a16="http://schemas.microsoft.com/office/drawing/2014/main" id="{89408B99-940E-ACBB-2F39-C7B65B837281}"/>
              </a:ext>
            </a:extLst>
          </p:cNvPr>
          <p:cNvSpPr txBox="1"/>
          <p:nvPr/>
        </p:nvSpPr>
        <p:spPr>
          <a:xfrm>
            <a:off x="9844731" y="4313382"/>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0" name="文本框 109">
            <a:extLst>
              <a:ext uri="{FF2B5EF4-FFF2-40B4-BE49-F238E27FC236}">
                <a16:creationId xmlns:a16="http://schemas.microsoft.com/office/drawing/2014/main" id="{AA09330C-336E-4B23-1042-65F43C857569}"/>
              </a:ext>
            </a:extLst>
          </p:cNvPr>
          <p:cNvSpPr txBox="1"/>
          <p:nvPr/>
        </p:nvSpPr>
        <p:spPr>
          <a:xfrm>
            <a:off x="10464190" y="4308301"/>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1" name="文本框 110">
            <a:extLst>
              <a:ext uri="{FF2B5EF4-FFF2-40B4-BE49-F238E27FC236}">
                <a16:creationId xmlns:a16="http://schemas.microsoft.com/office/drawing/2014/main" id="{335FDC7E-71E1-1375-33CD-4B7242C0EF0A}"/>
              </a:ext>
            </a:extLst>
          </p:cNvPr>
          <p:cNvSpPr txBox="1"/>
          <p:nvPr/>
        </p:nvSpPr>
        <p:spPr>
          <a:xfrm>
            <a:off x="11035479" y="4313382"/>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12" name="直线箭头连接符 111">
            <a:extLst>
              <a:ext uri="{FF2B5EF4-FFF2-40B4-BE49-F238E27FC236}">
                <a16:creationId xmlns:a16="http://schemas.microsoft.com/office/drawing/2014/main" id="{A21FB2AE-5B8C-5A55-5018-B6E055F88D48}"/>
              </a:ext>
            </a:extLst>
          </p:cNvPr>
          <p:cNvCxnSpPr/>
          <p:nvPr/>
        </p:nvCxnSpPr>
        <p:spPr>
          <a:xfrm flipH="1" flipV="1">
            <a:off x="8184943"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967E86E5-6EC0-BCB9-43DB-00A838C296DC}"/>
              </a:ext>
            </a:extLst>
          </p:cNvPr>
          <p:cNvCxnSpPr/>
          <p:nvPr/>
        </p:nvCxnSpPr>
        <p:spPr>
          <a:xfrm flipH="1" flipV="1">
            <a:off x="8677031"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757E7C50-92F1-07A7-4F6C-B2425ACD5C6D}"/>
              </a:ext>
            </a:extLst>
          </p:cNvPr>
          <p:cNvCxnSpPr/>
          <p:nvPr/>
        </p:nvCxnSpPr>
        <p:spPr>
          <a:xfrm flipH="1" flipV="1">
            <a:off x="9293901"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697E35B5-ABA5-959F-9024-19FCB0BA6814}"/>
              </a:ext>
            </a:extLst>
          </p:cNvPr>
          <p:cNvCxnSpPr/>
          <p:nvPr/>
        </p:nvCxnSpPr>
        <p:spPr>
          <a:xfrm flipH="1" flipV="1">
            <a:off x="9828519"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7116B32B-9E67-0E00-6048-E23B02C919F8}"/>
              </a:ext>
            </a:extLst>
          </p:cNvPr>
          <p:cNvSpPr txBox="1"/>
          <p:nvPr/>
        </p:nvSpPr>
        <p:spPr>
          <a:xfrm>
            <a:off x="7982719" y="783464"/>
            <a:ext cx="535172" cy="369332"/>
          </a:xfrm>
          <a:prstGeom prst="rect">
            <a:avLst/>
          </a:prstGeom>
          <a:noFill/>
        </p:spPr>
        <p:txBody>
          <a:bodyPr wrap="square" rtlCol="0">
            <a:spAutoFit/>
          </a:bodyPr>
          <a:lstStyle/>
          <a:p>
            <a:r>
              <a:rPr kumimoji="1" lang="en-US" altLang="zh-CN" dirty="0"/>
              <a:t>1.5</a:t>
            </a:r>
            <a:endParaRPr kumimoji="1" lang="zh-CN" altLang="en-US" dirty="0"/>
          </a:p>
        </p:txBody>
      </p:sp>
      <p:sp>
        <p:nvSpPr>
          <p:cNvPr id="117" name="文本框 116">
            <a:extLst>
              <a:ext uri="{FF2B5EF4-FFF2-40B4-BE49-F238E27FC236}">
                <a16:creationId xmlns:a16="http://schemas.microsoft.com/office/drawing/2014/main" id="{321C7D7C-7652-4A96-84CB-ADB9610FDDBC}"/>
              </a:ext>
            </a:extLst>
          </p:cNvPr>
          <p:cNvSpPr txBox="1"/>
          <p:nvPr/>
        </p:nvSpPr>
        <p:spPr>
          <a:xfrm>
            <a:off x="8490213" y="767280"/>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18" name="文本框 117">
            <a:extLst>
              <a:ext uri="{FF2B5EF4-FFF2-40B4-BE49-F238E27FC236}">
                <a16:creationId xmlns:a16="http://schemas.microsoft.com/office/drawing/2014/main" id="{6A9D72D7-03FB-BD3E-1279-526512042BDB}"/>
              </a:ext>
            </a:extLst>
          </p:cNvPr>
          <p:cNvSpPr txBox="1"/>
          <p:nvPr/>
        </p:nvSpPr>
        <p:spPr>
          <a:xfrm>
            <a:off x="9109672" y="762199"/>
            <a:ext cx="535172" cy="369332"/>
          </a:xfrm>
          <a:prstGeom prst="rect">
            <a:avLst/>
          </a:prstGeom>
          <a:noFill/>
        </p:spPr>
        <p:txBody>
          <a:bodyPr wrap="square" rtlCol="0">
            <a:spAutoFit/>
          </a:bodyPr>
          <a:lstStyle/>
          <a:p>
            <a:r>
              <a:rPr kumimoji="1" lang="en-US" altLang="zh-CN" dirty="0"/>
              <a:t>-1</a:t>
            </a:r>
            <a:endParaRPr kumimoji="1" lang="zh-CN" altLang="en-US" dirty="0"/>
          </a:p>
        </p:txBody>
      </p:sp>
      <p:sp>
        <p:nvSpPr>
          <p:cNvPr id="119" name="文本框 118">
            <a:extLst>
              <a:ext uri="{FF2B5EF4-FFF2-40B4-BE49-F238E27FC236}">
                <a16:creationId xmlns:a16="http://schemas.microsoft.com/office/drawing/2014/main" id="{F3399280-599C-C4A2-90AC-04B03AAA9674}"/>
              </a:ext>
            </a:extLst>
          </p:cNvPr>
          <p:cNvSpPr txBox="1"/>
          <p:nvPr/>
        </p:nvSpPr>
        <p:spPr>
          <a:xfrm>
            <a:off x="9680961" y="767280"/>
            <a:ext cx="535172" cy="369332"/>
          </a:xfrm>
          <a:prstGeom prst="rect">
            <a:avLst/>
          </a:prstGeom>
          <a:noFill/>
        </p:spPr>
        <p:txBody>
          <a:bodyPr wrap="square" rtlCol="0">
            <a:spAutoFit/>
          </a:bodyPr>
          <a:lstStyle/>
          <a:p>
            <a:r>
              <a:rPr kumimoji="1" lang="en-US" altLang="zh-CN" dirty="0"/>
              <a:t>0.1</a:t>
            </a:r>
            <a:endParaRPr kumimoji="1" lang="zh-CN" altLang="en-US" dirty="0"/>
          </a:p>
        </p:txBody>
      </p:sp>
      <p:cxnSp>
        <p:nvCxnSpPr>
          <p:cNvPr id="121" name="直线连接符 120">
            <a:extLst>
              <a:ext uri="{FF2B5EF4-FFF2-40B4-BE49-F238E27FC236}">
                <a16:creationId xmlns:a16="http://schemas.microsoft.com/office/drawing/2014/main" id="{6DD2AED8-3867-7A1B-C188-2FEFFF4F351D}"/>
              </a:ext>
            </a:extLst>
          </p:cNvPr>
          <p:cNvCxnSpPr/>
          <p:nvPr/>
        </p:nvCxnSpPr>
        <p:spPr>
          <a:xfrm>
            <a:off x="7177743" y="5176379"/>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AB26ADFA-AECC-C684-2A3B-40CF6240028D}"/>
              </a:ext>
            </a:extLst>
          </p:cNvPr>
          <p:cNvCxnSpPr/>
          <p:nvPr/>
        </p:nvCxnSpPr>
        <p:spPr>
          <a:xfrm>
            <a:off x="7236737" y="5395513"/>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68EBCA2F-62CF-EF34-B20C-8A5B59F5EAA0}"/>
              </a:ext>
            </a:extLst>
          </p:cNvPr>
          <p:cNvCxnSpPr/>
          <p:nvPr/>
        </p:nvCxnSpPr>
        <p:spPr>
          <a:xfrm flipH="1" flipV="1">
            <a:off x="9066083" y="5410229"/>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a:extLst>
              <a:ext uri="{FF2B5EF4-FFF2-40B4-BE49-F238E27FC236}">
                <a16:creationId xmlns:a16="http://schemas.microsoft.com/office/drawing/2014/main" id="{F0C3F2B3-ED32-E366-B3D3-0E50C7641DA4}"/>
              </a:ext>
            </a:extLst>
          </p:cNvPr>
          <p:cNvCxnSpPr/>
          <p:nvPr/>
        </p:nvCxnSpPr>
        <p:spPr>
          <a:xfrm flipH="1">
            <a:off x="9193902" y="5410229"/>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52BBEB5E-6B5B-1B27-6768-801334F4A9D5}"/>
              </a:ext>
            </a:extLst>
          </p:cNvPr>
          <p:cNvCxnSpPr/>
          <p:nvPr/>
        </p:nvCxnSpPr>
        <p:spPr>
          <a:xfrm flipV="1">
            <a:off x="9311890" y="5395513"/>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BB2E9607-785B-ABAD-3CA6-C68D5682632C}"/>
              </a:ext>
            </a:extLst>
          </p:cNvPr>
          <p:cNvCxnSpPr/>
          <p:nvPr/>
        </p:nvCxnSpPr>
        <p:spPr>
          <a:xfrm flipH="1">
            <a:off x="11274264" y="5169371"/>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0E102A6A-8819-3C46-0B62-2EBF5BDD2821}"/>
              </a:ext>
            </a:extLst>
          </p:cNvPr>
          <p:cNvSpPr/>
          <p:nvPr/>
        </p:nvSpPr>
        <p:spPr>
          <a:xfrm>
            <a:off x="8558069" y="5566428"/>
            <a:ext cx="1338828" cy="369332"/>
          </a:xfrm>
          <a:prstGeom prst="rect">
            <a:avLst/>
          </a:prstGeom>
        </p:spPr>
        <p:txBody>
          <a:bodyPr wrap="none">
            <a:spAutoFit/>
          </a:bodyPr>
          <a:lstStyle/>
          <a:p>
            <a:r>
              <a:rPr lang="zh-CN" altLang="en-US"/>
              <a:t>单词表大小</a:t>
            </a:r>
            <a:endParaRPr lang="zh-CN" altLang="en-US" dirty="0"/>
          </a:p>
        </p:txBody>
      </p:sp>
      <p:sp>
        <p:nvSpPr>
          <p:cNvPr id="128" name="文本框 127">
            <a:extLst>
              <a:ext uri="{FF2B5EF4-FFF2-40B4-BE49-F238E27FC236}">
                <a16:creationId xmlns:a16="http://schemas.microsoft.com/office/drawing/2014/main" id="{1CC2A960-743F-964A-9B2F-E89794BCA1C7}"/>
              </a:ext>
            </a:extLst>
          </p:cNvPr>
          <p:cNvSpPr txBox="1"/>
          <p:nvPr/>
        </p:nvSpPr>
        <p:spPr>
          <a:xfrm>
            <a:off x="8093006" y="4714826"/>
            <a:ext cx="672607" cy="369332"/>
          </a:xfrm>
          <a:prstGeom prst="rect">
            <a:avLst/>
          </a:prstGeom>
          <a:noFill/>
        </p:spPr>
        <p:txBody>
          <a:bodyPr wrap="square" rtlCol="0">
            <a:spAutoFit/>
          </a:bodyPr>
          <a:lstStyle/>
          <a:p>
            <a:r>
              <a:rPr kumimoji="1" lang="zh-CN" altLang="en-US" dirty="0"/>
              <a:t>我</a:t>
            </a:r>
          </a:p>
        </p:txBody>
      </p:sp>
      <p:sp>
        <p:nvSpPr>
          <p:cNvPr id="129" name="文本框 128">
            <a:extLst>
              <a:ext uri="{FF2B5EF4-FFF2-40B4-BE49-F238E27FC236}">
                <a16:creationId xmlns:a16="http://schemas.microsoft.com/office/drawing/2014/main" id="{C23DEEE3-AA62-7403-4A78-733BFC78F1C4}"/>
              </a:ext>
            </a:extLst>
          </p:cNvPr>
          <p:cNvSpPr txBox="1"/>
          <p:nvPr/>
        </p:nvSpPr>
        <p:spPr>
          <a:xfrm>
            <a:off x="7022247" y="4714826"/>
            <a:ext cx="340242" cy="369332"/>
          </a:xfrm>
          <a:prstGeom prst="rect">
            <a:avLst/>
          </a:prstGeom>
          <a:noFill/>
        </p:spPr>
        <p:txBody>
          <a:bodyPr wrap="square" rtlCol="0">
            <a:spAutoFit/>
          </a:bodyPr>
          <a:lstStyle/>
          <a:p>
            <a:r>
              <a:rPr kumimoji="1" lang="zh-CN" altLang="en-US"/>
              <a:t>啊</a:t>
            </a:r>
          </a:p>
        </p:txBody>
      </p:sp>
      <p:sp>
        <p:nvSpPr>
          <p:cNvPr id="130" name="文本框 129">
            <a:extLst>
              <a:ext uri="{FF2B5EF4-FFF2-40B4-BE49-F238E27FC236}">
                <a16:creationId xmlns:a16="http://schemas.microsoft.com/office/drawing/2014/main" id="{C6CA6B63-9F7F-E2CD-C5E2-E9F67CD71B8C}"/>
              </a:ext>
            </a:extLst>
          </p:cNvPr>
          <p:cNvSpPr txBox="1"/>
          <p:nvPr/>
        </p:nvSpPr>
        <p:spPr>
          <a:xfrm>
            <a:off x="7620200" y="4698898"/>
            <a:ext cx="340242" cy="369332"/>
          </a:xfrm>
          <a:prstGeom prst="rect">
            <a:avLst/>
          </a:prstGeom>
          <a:noFill/>
        </p:spPr>
        <p:txBody>
          <a:bodyPr wrap="square" rtlCol="0">
            <a:spAutoFit/>
          </a:bodyPr>
          <a:lstStyle/>
          <a:p>
            <a:r>
              <a:rPr kumimoji="1" lang="zh-CN" altLang="en-US" dirty="0"/>
              <a:t>爱</a:t>
            </a:r>
          </a:p>
        </p:txBody>
      </p:sp>
      <p:sp>
        <p:nvSpPr>
          <p:cNvPr id="131" name="文本框 130">
            <a:extLst>
              <a:ext uri="{FF2B5EF4-FFF2-40B4-BE49-F238E27FC236}">
                <a16:creationId xmlns:a16="http://schemas.microsoft.com/office/drawing/2014/main" id="{A4CBFE2A-D706-7421-92A1-8CA189F01BB7}"/>
              </a:ext>
            </a:extLst>
          </p:cNvPr>
          <p:cNvSpPr txBox="1"/>
          <p:nvPr/>
        </p:nvSpPr>
        <p:spPr>
          <a:xfrm>
            <a:off x="10895596" y="465879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32" name="文本框 131">
            <a:extLst>
              <a:ext uri="{FF2B5EF4-FFF2-40B4-BE49-F238E27FC236}">
                <a16:creationId xmlns:a16="http://schemas.microsoft.com/office/drawing/2014/main" id="{FC8ABACA-79C4-0845-B6B2-682A6C4804A9}"/>
              </a:ext>
            </a:extLst>
          </p:cNvPr>
          <p:cNvSpPr txBox="1"/>
          <p:nvPr/>
        </p:nvSpPr>
        <p:spPr>
          <a:xfrm>
            <a:off x="10334905" y="749871"/>
            <a:ext cx="1264331" cy="369332"/>
          </a:xfrm>
          <a:prstGeom prst="rect">
            <a:avLst/>
          </a:prstGeom>
          <a:noFill/>
        </p:spPr>
        <p:txBody>
          <a:bodyPr wrap="square" rtlCol="0">
            <a:spAutoFit/>
          </a:bodyPr>
          <a:lstStyle/>
          <a:p>
            <a:r>
              <a:rPr kumimoji="1" lang="en-US" altLang="zh-CN" dirty="0"/>
              <a:t>V(</a:t>
            </a:r>
            <a:r>
              <a:rPr kumimoji="1" lang="zh-CN" altLang="en-US" dirty="0"/>
              <a:t>聊天</a:t>
            </a:r>
            <a:r>
              <a:rPr kumimoji="1" lang="en-US" altLang="zh-CN" dirty="0"/>
              <a:t>)</a:t>
            </a:r>
            <a:endParaRPr kumimoji="1" lang="zh-CN" altLang="en-US" dirty="0"/>
          </a:p>
        </p:txBody>
      </p:sp>
      <p:sp>
        <p:nvSpPr>
          <p:cNvPr id="133" name="文本框 132">
            <a:extLst>
              <a:ext uri="{FF2B5EF4-FFF2-40B4-BE49-F238E27FC236}">
                <a16:creationId xmlns:a16="http://schemas.microsoft.com/office/drawing/2014/main" id="{3DAB4D8A-333A-2661-C245-1FFBB2D28C2E}"/>
              </a:ext>
            </a:extLst>
          </p:cNvPr>
          <p:cNvSpPr txBox="1"/>
          <p:nvPr/>
        </p:nvSpPr>
        <p:spPr>
          <a:xfrm>
            <a:off x="5515500" y="2824375"/>
            <a:ext cx="1264331" cy="369332"/>
          </a:xfrm>
          <a:prstGeom prst="rect">
            <a:avLst/>
          </a:prstGeom>
          <a:noFill/>
        </p:spPr>
        <p:txBody>
          <a:bodyPr wrap="square" rtlCol="0">
            <a:spAutoFit/>
          </a:bodyPr>
          <a:lstStyle/>
          <a:p>
            <a:r>
              <a:rPr kumimoji="1" lang="zh-CN" altLang="en-US" dirty="0"/>
              <a:t>嵌入模块</a:t>
            </a:r>
          </a:p>
        </p:txBody>
      </p:sp>
      <p:sp>
        <p:nvSpPr>
          <p:cNvPr id="134" name="文本框 133">
            <a:extLst>
              <a:ext uri="{FF2B5EF4-FFF2-40B4-BE49-F238E27FC236}">
                <a16:creationId xmlns:a16="http://schemas.microsoft.com/office/drawing/2014/main" id="{8DCDE176-1CA9-C152-587F-FD2A1BCB5DED}"/>
              </a:ext>
            </a:extLst>
          </p:cNvPr>
          <p:cNvSpPr txBox="1"/>
          <p:nvPr/>
        </p:nvSpPr>
        <p:spPr>
          <a:xfrm flipH="1">
            <a:off x="8889099" y="4719109"/>
            <a:ext cx="2146379" cy="369332"/>
          </a:xfrm>
          <a:prstGeom prst="rect">
            <a:avLst/>
          </a:prstGeom>
          <a:noFill/>
        </p:spPr>
        <p:txBody>
          <a:bodyPr wrap="square" rtlCol="0">
            <a:spAutoFit/>
          </a:bodyPr>
          <a:lstStyle/>
          <a:p>
            <a:r>
              <a:rPr kumimoji="1" lang="en-US" altLang="zh-CN" dirty="0"/>
              <a:t>…………</a:t>
            </a:r>
            <a:r>
              <a:rPr kumimoji="1" lang="zh-CN" altLang="en-US" dirty="0"/>
              <a:t>聊天</a:t>
            </a:r>
            <a:r>
              <a:rPr kumimoji="1" lang="en-US" altLang="zh-CN" dirty="0"/>
              <a:t>……</a:t>
            </a:r>
            <a:endParaRPr kumimoji="1" lang="zh-CN" altLang="en-US" dirty="0"/>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flipV="1">
            <a:off x="2585722" y="3627901"/>
            <a:ext cx="3938426" cy="694889"/>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1309442" y="4062684"/>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4860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F66BDAC-0D43-917E-6E74-B845879FB294}"/>
              </a:ext>
            </a:extLst>
          </p:cNvPr>
          <p:cNvSpPr/>
          <p:nvPr/>
        </p:nvSpPr>
        <p:spPr>
          <a:xfrm>
            <a:off x="707766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26DFDD0D-9EE6-7179-2155-E73C8E08A436}"/>
              </a:ext>
            </a:extLst>
          </p:cNvPr>
          <p:cNvSpPr/>
          <p:nvPr/>
        </p:nvSpPr>
        <p:spPr>
          <a:xfrm>
            <a:off x="761283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0F1C6E99-1D29-17BB-3946-9323F2F07390}"/>
              </a:ext>
            </a:extLst>
          </p:cNvPr>
          <p:cNvSpPr/>
          <p:nvPr/>
        </p:nvSpPr>
        <p:spPr>
          <a:xfrm>
            <a:off x="820695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AAC2934-15A2-1216-4F2C-1233AD7EC6FC}"/>
              </a:ext>
            </a:extLst>
          </p:cNvPr>
          <p:cNvSpPr/>
          <p:nvPr/>
        </p:nvSpPr>
        <p:spPr>
          <a:xfrm>
            <a:off x="874212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C4428DAD-8916-CD35-705E-D22B4B97D267}"/>
              </a:ext>
            </a:extLst>
          </p:cNvPr>
          <p:cNvSpPr/>
          <p:nvPr/>
        </p:nvSpPr>
        <p:spPr>
          <a:xfrm>
            <a:off x="928307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D65A2DB-DD1B-A25F-C622-DB545B1AAEFA}"/>
              </a:ext>
            </a:extLst>
          </p:cNvPr>
          <p:cNvSpPr/>
          <p:nvPr/>
        </p:nvSpPr>
        <p:spPr>
          <a:xfrm>
            <a:off x="981825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64E59A3-FED9-53CD-FDB2-5A49676D07B4}"/>
              </a:ext>
            </a:extLst>
          </p:cNvPr>
          <p:cNvSpPr/>
          <p:nvPr/>
        </p:nvSpPr>
        <p:spPr>
          <a:xfrm>
            <a:off x="1041236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25387DB-37A5-6C54-6453-F1E84386DC35}"/>
              </a:ext>
            </a:extLst>
          </p:cNvPr>
          <p:cNvSpPr/>
          <p:nvPr/>
        </p:nvSpPr>
        <p:spPr>
          <a:xfrm>
            <a:off x="1094754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043C30CC-384C-EE3C-4D7A-7165D1B2F4E0}"/>
              </a:ext>
            </a:extLst>
          </p:cNvPr>
          <p:cNvSpPr/>
          <p:nvPr/>
        </p:nvSpPr>
        <p:spPr>
          <a:xfrm>
            <a:off x="801649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D09AEDE0-1BB8-E9B3-A806-403C2B2A446C}"/>
              </a:ext>
            </a:extLst>
          </p:cNvPr>
          <p:cNvSpPr/>
          <p:nvPr/>
        </p:nvSpPr>
        <p:spPr>
          <a:xfrm>
            <a:off x="855167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63E5A7-76D4-756F-8441-B24454E326F5}"/>
              </a:ext>
            </a:extLst>
          </p:cNvPr>
          <p:cNvSpPr/>
          <p:nvPr/>
        </p:nvSpPr>
        <p:spPr>
          <a:xfrm>
            <a:off x="914578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21995103-3198-920C-F2ED-5C0338CD44EB}"/>
              </a:ext>
            </a:extLst>
          </p:cNvPr>
          <p:cNvSpPr/>
          <p:nvPr/>
        </p:nvSpPr>
        <p:spPr>
          <a:xfrm>
            <a:off x="968096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7C8F5745-F292-9E95-CD29-92FA08FB1C74}"/>
              </a:ext>
            </a:extLst>
          </p:cNvPr>
          <p:cNvCxnSpPr>
            <a:stCxn id="38" idx="7"/>
            <a:endCxn id="60" idx="4"/>
          </p:cNvCxnSpPr>
          <p:nvPr/>
        </p:nvCxnSpPr>
        <p:spPr>
          <a:xfrm flipV="1">
            <a:off x="7368077" y="2121729"/>
            <a:ext cx="81854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A7B6462C-3ADF-6CEB-EDE3-69015DD5B561}"/>
              </a:ext>
            </a:extLst>
          </p:cNvPr>
          <p:cNvCxnSpPr>
            <a:stCxn id="38" idx="7"/>
            <a:endCxn id="61" idx="4"/>
          </p:cNvCxnSpPr>
          <p:nvPr/>
        </p:nvCxnSpPr>
        <p:spPr>
          <a:xfrm flipV="1">
            <a:off x="7368077" y="2121729"/>
            <a:ext cx="135371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F6EC416-AFD7-9D86-246D-66757E7F8497}"/>
              </a:ext>
            </a:extLst>
          </p:cNvPr>
          <p:cNvCxnSpPr>
            <a:stCxn id="38" idx="7"/>
            <a:endCxn id="62" idx="4"/>
          </p:cNvCxnSpPr>
          <p:nvPr/>
        </p:nvCxnSpPr>
        <p:spPr>
          <a:xfrm flipV="1">
            <a:off x="7368077" y="2121729"/>
            <a:ext cx="194783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1802E8-5683-CF7C-FA18-66F8B3C918D7}"/>
              </a:ext>
            </a:extLst>
          </p:cNvPr>
          <p:cNvCxnSpPr>
            <a:stCxn id="38" idx="7"/>
            <a:endCxn id="63" idx="4"/>
          </p:cNvCxnSpPr>
          <p:nvPr/>
        </p:nvCxnSpPr>
        <p:spPr>
          <a:xfrm flipV="1">
            <a:off x="7368077" y="2121729"/>
            <a:ext cx="248300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3DE754CB-E820-991D-6153-A5513BF28C76}"/>
              </a:ext>
            </a:extLst>
          </p:cNvPr>
          <p:cNvCxnSpPr>
            <a:stCxn id="51" idx="0"/>
            <a:endCxn id="60" idx="4"/>
          </p:cNvCxnSpPr>
          <p:nvPr/>
        </p:nvCxnSpPr>
        <p:spPr>
          <a:xfrm flipV="1">
            <a:off x="778295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9868030B-B1BD-79A1-928B-4073B1CC48F9}"/>
              </a:ext>
            </a:extLst>
          </p:cNvPr>
          <p:cNvCxnSpPr>
            <a:stCxn id="51" idx="0"/>
            <a:endCxn id="61" idx="4"/>
          </p:cNvCxnSpPr>
          <p:nvPr/>
        </p:nvCxnSpPr>
        <p:spPr>
          <a:xfrm flipV="1">
            <a:off x="778295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5A38BED-B285-3A3B-4AE9-9F096809ECC1}"/>
              </a:ext>
            </a:extLst>
          </p:cNvPr>
          <p:cNvCxnSpPr>
            <a:stCxn id="51" idx="0"/>
            <a:endCxn id="62" idx="4"/>
          </p:cNvCxnSpPr>
          <p:nvPr/>
        </p:nvCxnSpPr>
        <p:spPr>
          <a:xfrm flipV="1">
            <a:off x="7782955" y="2121729"/>
            <a:ext cx="153295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8497005-D626-B2E0-4F1D-601F4E208C1D}"/>
              </a:ext>
            </a:extLst>
          </p:cNvPr>
          <p:cNvCxnSpPr>
            <a:stCxn id="54" idx="0"/>
            <a:endCxn id="63" idx="4"/>
          </p:cNvCxnSpPr>
          <p:nvPr/>
        </p:nvCxnSpPr>
        <p:spPr>
          <a:xfrm flipV="1">
            <a:off x="8377073" y="2121729"/>
            <a:ext cx="147400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8DD81EAA-04BD-BD83-E69F-7E0052AA91DE}"/>
              </a:ext>
            </a:extLst>
          </p:cNvPr>
          <p:cNvCxnSpPr>
            <a:stCxn id="51" idx="0"/>
            <a:endCxn id="63" idx="4"/>
          </p:cNvCxnSpPr>
          <p:nvPr/>
        </p:nvCxnSpPr>
        <p:spPr>
          <a:xfrm flipV="1">
            <a:off x="7782955" y="2121729"/>
            <a:ext cx="206812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EEB92C52-BA76-8368-EDA8-D11257E79EF4}"/>
              </a:ext>
            </a:extLst>
          </p:cNvPr>
          <p:cNvCxnSpPr>
            <a:stCxn id="54" idx="0"/>
            <a:endCxn id="62" idx="4"/>
          </p:cNvCxnSpPr>
          <p:nvPr/>
        </p:nvCxnSpPr>
        <p:spPr>
          <a:xfrm flipV="1">
            <a:off x="8377073"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FE79796C-FFFC-CD90-7C7C-584C5EA856C6}"/>
              </a:ext>
            </a:extLst>
          </p:cNvPr>
          <p:cNvCxnSpPr>
            <a:stCxn id="54" idx="0"/>
            <a:endCxn id="61" idx="4"/>
          </p:cNvCxnSpPr>
          <p:nvPr/>
        </p:nvCxnSpPr>
        <p:spPr>
          <a:xfrm flipV="1">
            <a:off x="8377073" y="2121729"/>
            <a:ext cx="344719"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3B7D6279-D6F1-AF9A-525D-13117177C6AB}"/>
              </a:ext>
            </a:extLst>
          </p:cNvPr>
          <p:cNvCxnSpPr>
            <a:stCxn id="54" idx="0"/>
            <a:endCxn id="60" idx="4"/>
          </p:cNvCxnSpPr>
          <p:nvPr/>
        </p:nvCxnSpPr>
        <p:spPr>
          <a:xfrm flipH="1" flipV="1">
            <a:off x="8186620"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5F593A31-BE46-FA17-92E2-AA54CFE46990}"/>
              </a:ext>
            </a:extLst>
          </p:cNvPr>
          <p:cNvCxnSpPr>
            <a:stCxn id="55" idx="0"/>
            <a:endCxn id="63" idx="4"/>
          </p:cNvCxnSpPr>
          <p:nvPr/>
        </p:nvCxnSpPr>
        <p:spPr>
          <a:xfrm flipV="1">
            <a:off x="891224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C9412FF-68AB-0811-46CA-C8671983324C}"/>
              </a:ext>
            </a:extLst>
          </p:cNvPr>
          <p:cNvCxnSpPr>
            <a:stCxn id="55" idx="0"/>
            <a:endCxn id="62" idx="4"/>
          </p:cNvCxnSpPr>
          <p:nvPr/>
        </p:nvCxnSpPr>
        <p:spPr>
          <a:xfrm flipV="1">
            <a:off x="891224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265C9EAC-674B-0427-1286-BBD033AED211}"/>
              </a:ext>
            </a:extLst>
          </p:cNvPr>
          <p:cNvCxnSpPr>
            <a:stCxn id="55" idx="0"/>
            <a:endCxn id="61" idx="4"/>
          </p:cNvCxnSpPr>
          <p:nvPr/>
        </p:nvCxnSpPr>
        <p:spPr>
          <a:xfrm flipH="1" flipV="1">
            <a:off x="8721792"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2A03E740-9EA0-C643-FA87-E202D04D528A}"/>
              </a:ext>
            </a:extLst>
          </p:cNvPr>
          <p:cNvCxnSpPr>
            <a:stCxn id="55" idx="0"/>
            <a:endCxn id="60" idx="4"/>
          </p:cNvCxnSpPr>
          <p:nvPr/>
        </p:nvCxnSpPr>
        <p:spPr>
          <a:xfrm flipH="1" flipV="1">
            <a:off x="8186620" y="2121729"/>
            <a:ext cx="72562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5527392-31E6-F184-7775-9A576BF9866F}"/>
              </a:ext>
            </a:extLst>
          </p:cNvPr>
          <p:cNvCxnSpPr>
            <a:stCxn id="56" idx="0"/>
            <a:endCxn id="63" idx="4"/>
          </p:cNvCxnSpPr>
          <p:nvPr/>
        </p:nvCxnSpPr>
        <p:spPr>
          <a:xfrm flipV="1">
            <a:off x="9453200" y="2121729"/>
            <a:ext cx="39788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E33B10CF-4A13-E30F-50C2-8F0C9FB20769}"/>
              </a:ext>
            </a:extLst>
          </p:cNvPr>
          <p:cNvCxnSpPr>
            <a:stCxn id="56" idx="0"/>
            <a:endCxn id="62" idx="4"/>
          </p:cNvCxnSpPr>
          <p:nvPr/>
        </p:nvCxnSpPr>
        <p:spPr>
          <a:xfrm flipH="1" flipV="1">
            <a:off x="9315910"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484447F2-6DB4-1B00-E3A2-5C5AEA1142D7}"/>
              </a:ext>
            </a:extLst>
          </p:cNvPr>
          <p:cNvCxnSpPr>
            <a:stCxn id="56" idx="0"/>
            <a:endCxn id="61" idx="4"/>
          </p:cNvCxnSpPr>
          <p:nvPr/>
        </p:nvCxnSpPr>
        <p:spPr>
          <a:xfrm flipH="1" flipV="1">
            <a:off x="872179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6F8C8378-6521-95EA-E1EE-EDAD82F9EF8E}"/>
              </a:ext>
            </a:extLst>
          </p:cNvPr>
          <p:cNvCxnSpPr>
            <a:stCxn id="56" idx="0"/>
            <a:endCxn id="60" idx="4"/>
          </p:cNvCxnSpPr>
          <p:nvPr/>
        </p:nvCxnSpPr>
        <p:spPr>
          <a:xfrm flipH="1" flipV="1">
            <a:off x="818662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25D86BBB-36C8-AE3A-2846-42CAA97A7FC3}"/>
              </a:ext>
            </a:extLst>
          </p:cNvPr>
          <p:cNvCxnSpPr>
            <a:stCxn id="57" idx="0"/>
            <a:endCxn id="60" idx="4"/>
          </p:cNvCxnSpPr>
          <p:nvPr/>
        </p:nvCxnSpPr>
        <p:spPr>
          <a:xfrm flipH="1" flipV="1">
            <a:off x="8186620" y="2121729"/>
            <a:ext cx="180175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E606E18C-7231-031B-4994-81E28A416980}"/>
              </a:ext>
            </a:extLst>
          </p:cNvPr>
          <p:cNvCxnSpPr>
            <a:stCxn id="57" idx="0"/>
            <a:endCxn id="61" idx="4"/>
          </p:cNvCxnSpPr>
          <p:nvPr/>
        </p:nvCxnSpPr>
        <p:spPr>
          <a:xfrm flipH="1" flipV="1">
            <a:off x="8721792"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EB944F6B-FFA9-E7F2-2FE3-3835393CD5E3}"/>
              </a:ext>
            </a:extLst>
          </p:cNvPr>
          <p:cNvCxnSpPr>
            <a:stCxn id="57" idx="0"/>
            <a:endCxn id="62" idx="4"/>
          </p:cNvCxnSpPr>
          <p:nvPr/>
        </p:nvCxnSpPr>
        <p:spPr>
          <a:xfrm flipH="1" flipV="1">
            <a:off x="9315910" y="2121729"/>
            <a:ext cx="67246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8CDAC69-5328-0613-79C5-094030FF6934}"/>
              </a:ext>
            </a:extLst>
          </p:cNvPr>
          <p:cNvCxnSpPr>
            <a:stCxn id="57" idx="0"/>
            <a:endCxn id="63" idx="4"/>
          </p:cNvCxnSpPr>
          <p:nvPr/>
        </p:nvCxnSpPr>
        <p:spPr>
          <a:xfrm flipH="1" flipV="1">
            <a:off x="9851082"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9A5E8512-5AAC-3DEF-8DFD-FC6F3F24EDED}"/>
              </a:ext>
            </a:extLst>
          </p:cNvPr>
          <p:cNvCxnSpPr>
            <a:stCxn id="58" idx="0"/>
            <a:endCxn id="60" idx="4"/>
          </p:cNvCxnSpPr>
          <p:nvPr/>
        </p:nvCxnSpPr>
        <p:spPr>
          <a:xfrm flipH="1" flipV="1">
            <a:off x="8186620" y="2121729"/>
            <a:ext cx="239587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21A2857-9BF1-3280-436D-9496C21A818B}"/>
              </a:ext>
            </a:extLst>
          </p:cNvPr>
          <p:cNvCxnSpPr>
            <a:stCxn id="58" idx="0"/>
            <a:endCxn id="61" idx="4"/>
          </p:cNvCxnSpPr>
          <p:nvPr/>
        </p:nvCxnSpPr>
        <p:spPr>
          <a:xfrm flipH="1" flipV="1">
            <a:off x="8721792" y="2121729"/>
            <a:ext cx="186069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27E7BA7A-890C-AE4A-CBD4-DF7351DBA6BB}"/>
              </a:ext>
            </a:extLst>
          </p:cNvPr>
          <p:cNvCxnSpPr>
            <a:stCxn id="58" idx="0"/>
            <a:endCxn id="62" idx="4"/>
          </p:cNvCxnSpPr>
          <p:nvPr/>
        </p:nvCxnSpPr>
        <p:spPr>
          <a:xfrm flipH="1" flipV="1">
            <a:off x="931591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2D096FD-58B6-F1B1-6494-44348A2CADDE}"/>
              </a:ext>
            </a:extLst>
          </p:cNvPr>
          <p:cNvCxnSpPr>
            <a:stCxn id="58" idx="0"/>
            <a:endCxn id="63" idx="4"/>
          </p:cNvCxnSpPr>
          <p:nvPr/>
        </p:nvCxnSpPr>
        <p:spPr>
          <a:xfrm flipH="1" flipV="1">
            <a:off x="985108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148C5704-8FE6-1F70-B012-3FD29C06ACD2}"/>
              </a:ext>
            </a:extLst>
          </p:cNvPr>
          <p:cNvCxnSpPr>
            <a:stCxn id="59" idx="1"/>
            <a:endCxn id="60" idx="4"/>
          </p:cNvCxnSpPr>
          <p:nvPr/>
        </p:nvCxnSpPr>
        <p:spPr>
          <a:xfrm flipH="1" flipV="1">
            <a:off x="8186620" y="2121729"/>
            <a:ext cx="281074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1F928CE7-8A90-F7CF-8481-FB0018FFCB92}"/>
              </a:ext>
            </a:extLst>
          </p:cNvPr>
          <p:cNvCxnSpPr>
            <a:stCxn id="59" idx="1"/>
            <a:endCxn id="61" idx="4"/>
          </p:cNvCxnSpPr>
          <p:nvPr/>
        </p:nvCxnSpPr>
        <p:spPr>
          <a:xfrm flipH="1" flipV="1">
            <a:off x="8721792" y="2121729"/>
            <a:ext cx="227557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B7F47421-DA0B-25AE-9904-CC29BB056652}"/>
              </a:ext>
            </a:extLst>
          </p:cNvPr>
          <p:cNvCxnSpPr>
            <a:stCxn id="59" idx="1"/>
            <a:endCxn id="62" idx="4"/>
          </p:cNvCxnSpPr>
          <p:nvPr/>
        </p:nvCxnSpPr>
        <p:spPr>
          <a:xfrm flipH="1" flipV="1">
            <a:off x="9315910" y="2121729"/>
            <a:ext cx="168145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AACAE071-6709-6A0E-F6E0-1EB1E52172DB}"/>
              </a:ext>
            </a:extLst>
          </p:cNvPr>
          <p:cNvCxnSpPr>
            <a:stCxn id="59" idx="1"/>
            <a:endCxn id="63" idx="4"/>
          </p:cNvCxnSpPr>
          <p:nvPr/>
        </p:nvCxnSpPr>
        <p:spPr>
          <a:xfrm flipH="1" flipV="1">
            <a:off x="9851082" y="2121729"/>
            <a:ext cx="114628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B94BC2E0-5DAF-9CE6-01DA-A22C347641F7}"/>
              </a:ext>
            </a:extLst>
          </p:cNvPr>
          <p:cNvCxnSpPr>
            <a:endCxn id="38" idx="4"/>
          </p:cNvCxnSpPr>
          <p:nvPr/>
        </p:nvCxnSpPr>
        <p:spPr>
          <a:xfrm flipH="1" flipV="1">
            <a:off x="7247783"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EA353DB6-1A57-8814-8F0A-E83DE9BFDB2F}"/>
              </a:ext>
            </a:extLst>
          </p:cNvPr>
          <p:cNvCxnSpPr/>
          <p:nvPr/>
        </p:nvCxnSpPr>
        <p:spPr>
          <a:xfrm flipH="1" flipV="1">
            <a:off x="780366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1948792-8A0B-410B-95B8-43C64C1F532C}"/>
              </a:ext>
            </a:extLst>
          </p:cNvPr>
          <p:cNvCxnSpPr/>
          <p:nvPr/>
        </p:nvCxnSpPr>
        <p:spPr>
          <a:xfrm flipH="1" flipV="1">
            <a:off x="83780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F321EC22-A93B-2DBA-E624-B7BEBBDCDF88}"/>
              </a:ext>
            </a:extLst>
          </p:cNvPr>
          <p:cNvCxnSpPr/>
          <p:nvPr/>
        </p:nvCxnSpPr>
        <p:spPr>
          <a:xfrm flipH="1" flipV="1">
            <a:off x="89126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CE7723-BAF6-A071-01EB-C56547E5DBAB}"/>
              </a:ext>
            </a:extLst>
          </p:cNvPr>
          <p:cNvCxnSpPr>
            <a:endCxn id="103" idx="4"/>
          </p:cNvCxnSpPr>
          <p:nvPr/>
        </p:nvCxnSpPr>
        <p:spPr>
          <a:xfrm flipH="1" flipV="1">
            <a:off x="9480248"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970F7C9-9E36-95AE-BB25-9495251C766A}"/>
              </a:ext>
            </a:extLst>
          </p:cNvPr>
          <p:cNvCxnSpPr/>
          <p:nvPr/>
        </p:nvCxnSpPr>
        <p:spPr>
          <a:xfrm flipH="1" flipV="1">
            <a:off x="997233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C0CD6B6E-01B2-A721-DE43-B808633D7F52}"/>
              </a:ext>
            </a:extLst>
          </p:cNvPr>
          <p:cNvCxnSpPr/>
          <p:nvPr/>
        </p:nvCxnSpPr>
        <p:spPr>
          <a:xfrm flipH="1" flipV="1">
            <a:off x="105892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EC37DD6-F122-106A-DBFC-34181147483E}"/>
              </a:ext>
            </a:extLst>
          </p:cNvPr>
          <p:cNvCxnSpPr/>
          <p:nvPr/>
        </p:nvCxnSpPr>
        <p:spPr>
          <a:xfrm flipH="1" flipV="1">
            <a:off x="111238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549530F-B57C-6D86-BD96-8E10D20DEBB0}"/>
              </a:ext>
            </a:extLst>
          </p:cNvPr>
          <p:cNvSpPr txBox="1"/>
          <p:nvPr/>
        </p:nvSpPr>
        <p:spPr>
          <a:xfrm>
            <a:off x="7100491" y="4326823"/>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5" name="文本框 104">
            <a:extLst>
              <a:ext uri="{FF2B5EF4-FFF2-40B4-BE49-F238E27FC236}">
                <a16:creationId xmlns:a16="http://schemas.microsoft.com/office/drawing/2014/main" id="{DF45F536-7E9E-6EB2-80DD-278A26C67955}"/>
              </a:ext>
            </a:extLst>
          </p:cNvPr>
          <p:cNvSpPr txBox="1"/>
          <p:nvPr/>
        </p:nvSpPr>
        <p:spPr>
          <a:xfrm>
            <a:off x="7671780" y="433190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6" name="文本框 105">
            <a:extLst>
              <a:ext uri="{FF2B5EF4-FFF2-40B4-BE49-F238E27FC236}">
                <a16:creationId xmlns:a16="http://schemas.microsoft.com/office/drawing/2014/main" id="{563D051F-34CC-D10A-12C3-AF9002327370}"/>
              </a:ext>
            </a:extLst>
          </p:cNvPr>
          <p:cNvSpPr txBox="1"/>
          <p:nvPr/>
        </p:nvSpPr>
        <p:spPr>
          <a:xfrm>
            <a:off x="8227444" y="4331903"/>
            <a:ext cx="535172" cy="369332"/>
          </a:xfrm>
          <a:prstGeom prst="rect">
            <a:avLst/>
          </a:prstGeom>
          <a:noFill/>
        </p:spPr>
        <p:txBody>
          <a:bodyPr wrap="square" rtlCol="0">
            <a:spAutoFit/>
          </a:bodyPr>
          <a:lstStyle/>
          <a:p>
            <a:r>
              <a:rPr kumimoji="1" lang="en-US" altLang="zh-CN"/>
              <a:t>1</a:t>
            </a:r>
            <a:endParaRPr kumimoji="1" lang="zh-CN" altLang="en-US" dirty="0"/>
          </a:p>
        </p:txBody>
      </p:sp>
      <p:sp>
        <p:nvSpPr>
          <p:cNvPr id="107" name="文本框 106">
            <a:extLst>
              <a:ext uri="{FF2B5EF4-FFF2-40B4-BE49-F238E27FC236}">
                <a16:creationId xmlns:a16="http://schemas.microsoft.com/office/drawing/2014/main" id="{D23EBED2-1ED9-F564-7B94-FA5A7C508249}"/>
              </a:ext>
            </a:extLst>
          </p:cNvPr>
          <p:cNvSpPr txBox="1"/>
          <p:nvPr/>
        </p:nvSpPr>
        <p:spPr>
          <a:xfrm>
            <a:off x="8798733" y="433698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8" name="文本框 107">
            <a:extLst>
              <a:ext uri="{FF2B5EF4-FFF2-40B4-BE49-F238E27FC236}">
                <a16:creationId xmlns:a16="http://schemas.microsoft.com/office/drawing/2014/main" id="{AB5FEC2F-3472-45FA-C077-7D666DFA5D24}"/>
              </a:ext>
            </a:extLst>
          </p:cNvPr>
          <p:cNvSpPr txBox="1"/>
          <p:nvPr/>
        </p:nvSpPr>
        <p:spPr>
          <a:xfrm>
            <a:off x="9337237" y="432956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9" name="文本框 108">
            <a:extLst>
              <a:ext uri="{FF2B5EF4-FFF2-40B4-BE49-F238E27FC236}">
                <a16:creationId xmlns:a16="http://schemas.microsoft.com/office/drawing/2014/main" id="{89408B99-940E-ACBB-2F39-C7B65B837281}"/>
              </a:ext>
            </a:extLst>
          </p:cNvPr>
          <p:cNvSpPr txBox="1"/>
          <p:nvPr/>
        </p:nvSpPr>
        <p:spPr>
          <a:xfrm>
            <a:off x="9844731" y="4313382"/>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0" name="文本框 109">
            <a:extLst>
              <a:ext uri="{FF2B5EF4-FFF2-40B4-BE49-F238E27FC236}">
                <a16:creationId xmlns:a16="http://schemas.microsoft.com/office/drawing/2014/main" id="{AA09330C-336E-4B23-1042-65F43C857569}"/>
              </a:ext>
            </a:extLst>
          </p:cNvPr>
          <p:cNvSpPr txBox="1"/>
          <p:nvPr/>
        </p:nvSpPr>
        <p:spPr>
          <a:xfrm>
            <a:off x="10464190" y="4308301"/>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1" name="文本框 110">
            <a:extLst>
              <a:ext uri="{FF2B5EF4-FFF2-40B4-BE49-F238E27FC236}">
                <a16:creationId xmlns:a16="http://schemas.microsoft.com/office/drawing/2014/main" id="{335FDC7E-71E1-1375-33CD-4B7242C0EF0A}"/>
              </a:ext>
            </a:extLst>
          </p:cNvPr>
          <p:cNvSpPr txBox="1"/>
          <p:nvPr/>
        </p:nvSpPr>
        <p:spPr>
          <a:xfrm>
            <a:off x="11035479" y="4313382"/>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12" name="直线箭头连接符 111">
            <a:extLst>
              <a:ext uri="{FF2B5EF4-FFF2-40B4-BE49-F238E27FC236}">
                <a16:creationId xmlns:a16="http://schemas.microsoft.com/office/drawing/2014/main" id="{A21FB2AE-5B8C-5A55-5018-B6E055F88D48}"/>
              </a:ext>
            </a:extLst>
          </p:cNvPr>
          <p:cNvCxnSpPr/>
          <p:nvPr/>
        </p:nvCxnSpPr>
        <p:spPr>
          <a:xfrm flipH="1" flipV="1">
            <a:off x="8184943"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967E86E5-6EC0-BCB9-43DB-00A838C296DC}"/>
              </a:ext>
            </a:extLst>
          </p:cNvPr>
          <p:cNvCxnSpPr/>
          <p:nvPr/>
        </p:nvCxnSpPr>
        <p:spPr>
          <a:xfrm flipH="1" flipV="1">
            <a:off x="8677031"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757E7C50-92F1-07A7-4F6C-B2425ACD5C6D}"/>
              </a:ext>
            </a:extLst>
          </p:cNvPr>
          <p:cNvCxnSpPr/>
          <p:nvPr/>
        </p:nvCxnSpPr>
        <p:spPr>
          <a:xfrm flipH="1" flipV="1">
            <a:off x="9293901"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697E35B5-ABA5-959F-9024-19FCB0BA6814}"/>
              </a:ext>
            </a:extLst>
          </p:cNvPr>
          <p:cNvCxnSpPr/>
          <p:nvPr/>
        </p:nvCxnSpPr>
        <p:spPr>
          <a:xfrm flipH="1" flipV="1">
            <a:off x="9828519"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7116B32B-9E67-0E00-6048-E23B02C919F8}"/>
              </a:ext>
            </a:extLst>
          </p:cNvPr>
          <p:cNvSpPr txBox="1"/>
          <p:nvPr/>
        </p:nvSpPr>
        <p:spPr>
          <a:xfrm>
            <a:off x="7982719" y="783464"/>
            <a:ext cx="535172" cy="369332"/>
          </a:xfrm>
          <a:prstGeom prst="rect">
            <a:avLst/>
          </a:prstGeom>
          <a:noFill/>
        </p:spPr>
        <p:txBody>
          <a:bodyPr wrap="square" rtlCol="0">
            <a:spAutoFit/>
          </a:bodyPr>
          <a:lstStyle/>
          <a:p>
            <a:r>
              <a:rPr kumimoji="1" lang="en-US" altLang="zh-CN" dirty="0"/>
              <a:t>1.5</a:t>
            </a:r>
            <a:endParaRPr kumimoji="1" lang="zh-CN" altLang="en-US" dirty="0"/>
          </a:p>
        </p:txBody>
      </p:sp>
      <p:sp>
        <p:nvSpPr>
          <p:cNvPr id="117" name="文本框 116">
            <a:extLst>
              <a:ext uri="{FF2B5EF4-FFF2-40B4-BE49-F238E27FC236}">
                <a16:creationId xmlns:a16="http://schemas.microsoft.com/office/drawing/2014/main" id="{321C7D7C-7652-4A96-84CB-ADB9610FDDBC}"/>
              </a:ext>
            </a:extLst>
          </p:cNvPr>
          <p:cNvSpPr txBox="1"/>
          <p:nvPr/>
        </p:nvSpPr>
        <p:spPr>
          <a:xfrm>
            <a:off x="8490213" y="767280"/>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18" name="文本框 117">
            <a:extLst>
              <a:ext uri="{FF2B5EF4-FFF2-40B4-BE49-F238E27FC236}">
                <a16:creationId xmlns:a16="http://schemas.microsoft.com/office/drawing/2014/main" id="{6A9D72D7-03FB-BD3E-1279-526512042BDB}"/>
              </a:ext>
            </a:extLst>
          </p:cNvPr>
          <p:cNvSpPr txBox="1"/>
          <p:nvPr/>
        </p:nvSpPr>
        <p:spPr>
          <a:xfrm>
            <a:off x="9109672" y="762199"/>
            <a:ext cx="535172" cy="369332"/>
          </a:xfrm>
          <a:prstGeom prst="rect">
            <a:avLst/>
          </a:prstGeom>
          <a:noFill/>
        </p:spPr>
        <p:txBody>
          <a:bodyPr wrap="square" rtlCol="0">
            <a:spAutoFit/>
          </a:bodyPr>
          <a:lstStyle/>
          <a:p>
            <a:r>
              <a:rPr kumimoji="1" lang="en-US" altLang="zh-CN" dirty="0"/>
              <a:t>-1</a:t>
            </a:r>
            <a:endParaRPr kumimoji="1" lang="zh-CN" altLang="en-US" dirty="0"/>
          </a:p>
        </p:txBody>
      </p:sp>
      <p:sp>
        <p:nvSpPr>
          <p:cNvPr id="119" name="文本框 118">
            <a:extLst>
              <a:ext uri="{FF2B5EF4-FFF2-40B4-BE49-F238E27FC236}">
                <a16:creationId xmlns:a16="http://schemas.microsoft.com/office/drawing/2014/main" id="{F3399280-599C-C4A2-90AC-04B03AAA9674}"/>
              </a:ext>
            </a:extLst>
          </p:cNvPr>
          <p:cNvSpPr txBox="1"/>
          <p:nvPr/>
        </p:nvSpPr>
        <p:spPr>
          <a:xfrm>
            <a:off x="9680961" y="767280"/>
            <a:ext cx="535172" cy="369332"/>
          </a:xfrm>
          <a:prstGeom prst="rect">
            <a:avLst/>
          </a:prstGeom>
          <a:noFill/>
        </p:spPr>
        <p:txBody>
          <a:bodyPr wrap="square" rtlCol="0">
            <a:spAutoFit/>
          </a:bodyPr>
          <a:lstStyle/>
          <a:p>
            <a:r>
              <a:rPr kumimoji="1" lang="en-US" altLang="zh-CN" dirty="0"/>
              <a:t>0.1</a:t>
            </a:r>
            <a:endParaRPr kumimoji="1" lang="zh-CN" altLang="en-US" dirty="0"/>
          </a:p>
        </p:txBody>
      </p:sp>
      <p:cxnSp>
        <p:nvCxnSpPr>
          <p:cNvPr id="121" name="直线连接符 120">
            <a:extLst>
              <a:ext uri="{FF2B5EF4-FFF2-40B4-BE49-F238E27FC236}">
                <a16:creationId xmlns:a16="http://schemas.microsoft.com/office/drawing/2014/main" id="{6DD2AED8-3867-7A1B-C188-2FEFFF4F351D}"/>
              </a:ext>
            </a:extLst>
          </p:cNvPr>
          <p:cNvCxnSpPr/>
          <p:nvPr/>
        </p:nvCxnSpPr>
        <p:spPr>
          <a:xfrm>
            <a:off x="7177743" y="5176379"/>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AB26ADFA-AECC-C684-2A3B-40CF6240028D}"/>
              </a:ext>
            </a:extLst>
          </p:cNvPr>
          <p:cNvCxnSpPr/>
          <p:nvPr/>
        </p:nvCxnSpPr>
        <p:spPr>
          <a:xfrm>
            <a:off x="7236737" y="5395513"/>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68EBCA2F-62CF-EF34-B20C-8A5B59F5EAA0}"/>
              </a:ext>
            </a:extLst>
          </p:cNvPr>
          <p:cNvCxnSpPr/>
          <p:nvPr/>
        </p:nvCxnSpPr>
        <p:spPr>
          <a:xfrm flipH="1" flipV="1">
            <a:off x="9066083" y="5410229"/>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a:extLst>
              <a:ext uri="{FF2B5EF4-FFF2-40B4-BE49-F238E27FC236}">
                <a16:creationId xmlns:a16="http://schemas.microsoft.com/office/drawing/2014/main" id="{F0C3F2B3-ED32-E366-B3D3-0E50C7641DA4}"/>
              </a:ext>
            </a:extLst>
          </p:cNvPr>
          <p:cNvCxnSpPr/>
          <p:nvPr/>
        </p:nvCxnSpPr>
        <p:spPr>
          <a:xfrm flipH="1">
            <a:off x="9193902" y="5410229"/>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52BBEB5E-6B5B-1B27-6768-801334F4A9D5}"/>
              </a:ext>
            </a:extLst>
          </p:cNvPr>
          <p:cNvCxnSpPr/>
          <p:nvPr/>
        </p:nvCxnSpPr>
        <p:spPr>
          <a:xfrm flipV="1">
            <a:off x="9311890" y="5395513"/>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BB2E9607-785B-ABAD-3CA6-C68D5682632C}"/>
              </a:ext>
            </a:extLst>
          </p:cNvPr>
          <p:cNvCxnSpPr/>
          <p:nvPr/>
        </p:nvCxnSpPr>
        <p:spPr>
          <a:xfrm flipH="1">
            <a:off x="11274264" y="5169371"/>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0E102A6A-8819-3C46-0B62-2EBF5BDD2821}"/>
              </a:ext>
            </a:extLst>
          </p:cNvPr>
          <p:cNvSpPr/>
          <p:nvPr/>
        </p:nvSpPr>
        <p:spPr>
          <a:xfrm>
            <a:off x="8558069" y="5566428"/>
            <a:ext cx="1338828" cy="369332"/>
          </a:xfrm>
          <a:prstGeom prst="rect">
            <a:avLst/>
          </a:prstGeom>
        </p:spPr>
        <p:txBody>
          <a:bodyPr wrap="none">
            <a:spAutoFit/>
          </a:bodyPr>
          <a:lstStyle/>
          <a:p>
            <a:r>
              <a:rPr lang="zh-CN" altLang="en-US"/>
              <a:t>单词表大小</a:t>
            </a:r>
            <a:endParaRPr lang="zh-CN" altLang="en-US" dirty="0"/>
          </a:p>
        </p:txBody>
      </p:sp>
      <p:sp>
        <p:nvSpPr>
          <p:cNvPr id="128" name="文本框 127">
            <a:extLst>
              <a:ext uri="{FF2B5EF4-FFF2-40B4-BE49-F238E27FC236}">
                <a16:creationId xmlns:a16="http://schemas.microsoft.com/office/drawing/2014/main" id="{1CC2A960-743F-964A-9B2F-E89794BCA1C7}"/>
              </a:ext>
            </a:extLst>
          </p:cNvPr>
          <p:cNvSpPr txBox="1"/>
          <p:nvPr/>
        </p:nvSpPr>
        <p:spPr>
          <a:xfrm>
            <a:off x="8093006" y="4714826"/>
            <a:ext cx="672607" cy="369332"/>
          </a:xfrm>
          <a:prstGeom prst="rect">
            <a:avLst/>
          </a:prstGeom>
          <a:noFill/>
        </p:spPr>
        <p:txBody>
          <a:bodyPr wrap="square" rtlCol="0">
            <a:spAutoFit/>
          </a:bodyPr>
          <a:lstStyle/>
          <a:p>
            <a:r>
              <a:rPr kumimoji="1" lang="zh-CN" altLang="en-US" dirty="0"/>
              <a:t>我</a:t>
            </a:r>
          </a:p>
        </p:txBody>
      </p:sp>
      <p:sp>
        <p:nvSpPr>
          <p:cNvPr id="129" name="文本框 128">
            <a:extLst>
              <a:ext uri="{FF2B5EF4-FFF2-40B4-BE49-F238E27FC236}">
                <a16:creationId xmlns:a16="http://schemas.microsoft.com/office/drawing/2014/main" id="{C23DEEE3-AA62-7403-4A78-733BFC78F1C4}"/>
              </a:ext>
            </a:extLst>
          </p:cNvPr>
          <p:cNvSpPr txBox="1"/>
          <p:nvPr/>
        </p:nvSpPr>
        <p:spPr>
          <a:xfrm>
            <a:off x="7022247" y="4714826"/>
            <a:ext cx="340242" cy="369332"/>
          </a:xfrm>
          <a:prstGeom prst="rect">
            <a:avLst/>
          </a:prstGeom>
          <a:noFill/>
        </p:spPr>
        <p:txBody>
          <a:bodyPr wrap="square" rtlCol="0">
            <a:spAutoFit/>
          </a:bodyPr>
          <a:lstStyle/>
          <a:p>
            <a:r>
              <a:rPr kumimoji="1" lang="zh-CN" altLang="en-US"/>
              <a:t>啊</a:t>
            </a:r>
          </a:p>
        </p:txBody>
      </p:sp>
      <p:sp>
        <p:nvSpPr>
          <p:cNvPr id="130" name="文本框 129">
            <a:extLst>
              <a:ext uri="{FF2B5EF4-FFF2-40B4-BE49-F238E27FC236}">
                <a16:creationId xmlns:a16="http://schemas.microsoft.com/office/drawing/2014/main" id="{C6CA6B63-9F7F-E2CD-C5E2-E9F67CD71B8C}"/>
              </a:ext>
            </a:extLst>
          </p:cNvPr>
          <p:cNvSpPr txBox="1"/>
          <p:nvPr/>
        </p:nvSpPr>
        <p:spPr>
          <a:xfrm>
            <a:off x="7620200" y="4698898"/>
            <a:ext cx="340242" cy="369332"/>
          </a:xfrm>
          <a:prstGeom prst="rect">
            <a:avLst/>
          </a:prstGeom>
          <a:noFill/>
        </p:spPr>
        <p:txBody>
          <a:bodyPr wrap="square" rtlCol="0">
            <a:spAutoFit/>
          </a:bodyPr>
          <a:lstStyle/>
          <a:p>
            <a:r>
              <a:rPr kumimoji="1" lang="zh-CN" altLang="en-US" dirty="0"/>
              <a:t>爱</a:t>
            </a:r>
          </a:p>
        </p:txBody>
      </p:sp>
      <p:sp>
        <p:nvSpPr>
          <p:cNvPr id="131" name="文本框 130">
            <a:extLst>
              <a:ext uri="{FF2B5EF4-FFF2-40B4-BE49-F238E27FC236}">
                <a16:creationId xmlns:a16="http://schemas.microsoft.com/office/drawing/2014/main" id="{A4CBFE2A-D706-7421-92A1-8CA189F01BB7}"/>
              </a:ext>
            </a:extLst>
          </p:cNvPr>
          <p:cNvSpPr txBox="1"/>
          <p:nvPr/>
        </p:nvSpPr>
        <p:spPr>
          <a:xfrm>
            <a:off x="10895596" y="465879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32" name="文本框 131">
            <a:extLst>
              <a:ext uri="{FF2B5EF4-FFF2-40B4-BE49-F238E27FC236}">
                <a16:creationId xmlns:a16="http://schemas.microsoft.com/office/drawing/2014/main" id="{FC8ABACA-79C4-0845-B6B2-682A6C4804A9}"/>
              </a:ext>
            </a:extLst>
          </p:cNvPr>
          <p:cNvSpPr txBox="1"/>
          <p:nvPr/>
        </p:nvSpPr>
        <p:spPr>
          <a:xfrm>
            <a:off x="10334905" y="749871"/>
            <a:ext cx="1264331" cy="369332"/>
          </a:xfrm>
          <a:prstGeom prst="rect">
            <a:avLst/>
          </a:prstGeom>
          <a:noFill/>
        </p:spPr>
        <p:txBody>
          <a:bodyPr wrap="square" rtlCol="0">
            <a:spAutoFit/>
          </a:bodyPr>
          <a:lstStyle/>
          <a:p>
            <a:r>
              <a:rPr kumimoji="1" lang="en-US" altLang="zh-CN" dirty="0"/>
              <a:t>V(</a:t>
            </a:r>
            <a:r>
              <a:rPr kumimoji="1" lang="zh-CN" altLang="en-US" dirty="0"/>
              <a:t>机器人</a:t>
            </a:r>
            <a:r>
              <a:rPr kumimoji="1" lang="en-US" altLang="zh-CN" dirty="0"/>
              <a:t>)</a:t>
            </a:r>
            <a:endParaRPr kumimoji="1" lang="zh-CN" altLang="en-US" dirty="0"/>
          </a:p>
        </p:txBody>
      </p:sp>
      <p:sp>
        <p:nvSpPr>
          <p:cNvPr id="133" name="文本框 132">
            <a:extLst>
              <a:ext uri="{FF2B5EF4-FFF2-40B4-BE49-F238E27FC236}">
                <a16:creationId xmlns:a16="http://schemas.microsoft.com/office/drawing/2014/main" id="{3DAB4D8A-333A-2661-C245-1FFBB2D28C2E}"/>
              </a:ext>
            </a:extLst>
          </p:cNvPr>
          <p:cNvSpPr txBox="1"/>
          <p:nvPr/>
        </p:nvSpPr>
        <p:spPr>
          <a:xfrm>
            <a:off x="5515500" y="2824375"/>
            <a:ext cx="1264331" cy="369332"/>
          </a:xfrm>
          <a:prstGeom prst="rect">
            <a:avLst/>
          </a:prstGeom>
          <a:noFill/>
        </p:spPr>
        <p:txBody>
          <a:bodyPr wrap="square" rtlCol="0">
            <a:spAutoFit/>
          </a:bodyPr>
          <a:lstStyle/>
          <a:p>
            <a:r>
              <a:rPr kumimoji="1" lang="zh-CN" altLang="en-US" dirty="0"/>
              <a:t>嵌入模块</a:t>
            </a:r>
          </a:p>
        </p:txBody>
      </p:sp>
      <p:sp>
        <p:nvSpPr>
          <p:cNvPr id="134" name="文本框 133">
            <a:extLst>
              <a:ext uri="{FF2B5EF4-FFF2-40B4-BE49-F238E27FC236}">
                <a16:creationId xmlns:a16="http://schemas.microsoft.com/office/drawing/2014/main" id="{8DCDE176-1CA9-C152-587F-FD2A1BCB5DED}"/>
              </a:ext>
            </a:extLst>
          </p:cNvPr>
          <p:cNvSpPr txBox="1"/>
          <p:nvPr/>
        </p:nvSpPr>
        <p:spPr>
          <a:xfrm flipH="1">
            <a:off x="8889099" y="4719109"/>
            <a:ext cx="2146379" cy="369332"/>
          </a:xfrm>
          <a:prstGeom prst="rect">
            <a:avLst/>
          </a:prstGeom>
          <a:noFill/>
        </p:spPr>
        <p:txBody>
          <a:bodyPr wrap="square" rtlCol="0">
            <a:spAutoFit/>
          </a:bodyPr>
          <a:lstStyle/>
          <a:p>
            <a:r>
              <a:rPr kumimoji="1" lang="en-US" altLang="zh-CN" dirty="0"/>
              <a:t>…………</a:t>
            </a:r>
            <a:r>
              <a:rPr kumimoji="1" lang="zh-CN" altLang="en-US" dirty="0"/>
              <a:t>聊天</a:t>
            </a:r>
            <a:r>
              <a:rPr kumimoji="1" lang="en-US" altLang="zh-CN" dirty="0"/>
              <a:t>……</a:t>
            </a:r>
            <a:endParaRPr kumimoji="1" lang="zh-CN" altLang="en-US" dirty="0"/>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flipV="1">
            <a:off x="3588084" y="3627901"/>
            <a:ext cx="2936064" cy="698921"/>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294107" y="4134584"/>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0758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3DAB4D8A-333A-2661-C245-1FFBB2D28C2E}"/>
              </a:ext>
            </a:extLst>
          </p:cNvPr>
          <p:cNvSpPr txBox="1"/>
          <p:nvPr/>
        </p:nvSpPr>
        <p:spPr>
          <a:xfrm>
            <a:off x="4738808" y="2164591"/>
            <a:ext cx="1455481" cy="369332"/>
          </a:xfrm>
          <a:prstGeom prst="rect">
            <a:avLst/>
          </a:prstGeom>
          <a:noFill/>
        </p:spPr>
        <p:txBody>
          <a:bodyPr wrap="square" rtlCol="0">
            <a:spAutoFit/>
          </a:bodyPr>
          <a:lstStyle/>
          <a:p>
            <a:r>
              <a:rPr kumimoji="1" lang="zh-CN" altLang="en-US" dirty="0"/>
              <a:t>多分类模块</a:t>
            </a:r>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a:off x="3759535" y="2289165"/>
            <a:ext cx="2764613" cy="1338736"/>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394093" y="1546496"/>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FAD7A78-B361-4D82-47A0-6A71A5525A75}"/>
              </a:ext>
            </a:extLst>
          </p:cNvPr>
          <p:cNvSpPr/>
          <p:nvPr/>
        </p:nvSpPr>
        <p:spPr>
          <a:xfrm>
            <a:off x="696099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A2E670D6-7856-39F4-163D-A897733010E5}"/>
              </a:ext>
            </a:extLst>
          </p:cNvPr>
          <p:cNvSpPr/>
          <p:nvPr/>
        </p:nvSpPr>
        <p:spPr>
          <a:xfrm>
            <a:off x="749617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26548F1E-1BA4-07B0-B417-4B48C2367C10}"/>
              </a:ext>
            </a:extLst>
          </p:cNvPr>
          <p:cNvSpPr/>
          <p:nvPr/>
        </p:nvSpPr>
        <p:spPr>
          <a:xfrm>
            <a:off x="809028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3A25CEAB-2C81-872D-03B2-A6617E5AC0A1}"/>
              </a:ext>
            </a:extLst>
          </p:cNvPr>
          <p:cNvSpPr/>
          <p:nvPr/>
        </p:nvSpPr>
        <p:spPr>
          <a:xfrm>
            <a:off x="862546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57FBDF14-6DB6-BD01-4271-D31632177D6F}"/>
              </a:ext>
            </a:extLst>
          </p:cNvPr>
          <p:cNvSpPr/>
          <p:nvPr/>
        </p:nvSpPr>
        <p:spPr>
          <a:xfrm>
            <a:off x="916641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CBAEE3C-091E-4E54-DAD4-38A0EB2D14A9}"/>
              </a:ext>
            </a:extLst>
          </p:cNvPr>
          <p:cNvSpPr/>
          <p:nvPr/>
        </p:nvSpPr>
        <p:spPr>
          <a:xfrm>
            <a:off x="970158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4BF852E2-9B11-B14F-FF60-B817B41BA7C2}"/>
              </a:ext>
            </a:extLst>
          </p:cNvPr>
          <p:cNvSpPr/>
          <p:nvPr/>
        </p:nvSpPr>
        <p:spPr>
          <a:xfrm>
            <a:off x="1029570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435BF7DB-DD91-3178-B0D6-F79942565521}"/>
              </a:ext>
            </a:extLst>
          </p:cNvPr>
          <p:cNvSpPr/>
          <p:nvPr/>
        </p:nvSpPr>
        <p:spPr>
          <a:xfrm>
            <a:off x="1083087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3F02BDEF-81EC-43E4-2F40-2E355FED92AA}"/>
              </a:ext>
            </a:extLst>
          </p:cNvPr>
          <p:cNvCxnSpPr/>
          <p:nvPr/>
        </p:nvCxnSpPr>
        <p:spPr>
          <a:xfrm flipH="1" flipV="1">
            <a:off x="7120074"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D0B54506-7C09-D508-AD54-4276526B5367}"/>
              </a:ext>
            </a:extLst>
          </p:cNvPr>
          <p:cNvCxnSpPr/>
          <p:nvPr/>
        </p:nvCxnSpPr>
        <p:spPr>
          <a:xfrm flipH="1" flipV="1">
            <a:off x="767595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4CF1F76A-0D6E-68C2-79F0-8C05DF7C0B96}"/>
              </a:ext>
            </a:extLst>
          </p:cNvPr>
          <p:cNvCxnSpPr/>
          <p:nvPr/>
        </p:nvCxnSpPr>
        <p:spPr>
          <a:xfrm flipH="1" flipV="1">
            <a:off x="82502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5E855ABD-6684-2410-06FD-09538B750D4E}"/>
              </a:ext>
            </a:extLst>
          </p:cNvPr>
          <p:cNvCxnSpPr/>
          <p:nvPr/>
        </p:nvCxnSpPr>
        <p:spPr>
          <a:xfrm flipH="1" flipV="1">
            <a:off x="87849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60F0828C-9614-8956-772D-6458DD83CF8C}"/>
              </a:ext>
            </a:extLst>
          </p:cNvPr>
          <p:cNvCxnSpPr>
            <a:endCxn id="145" idx="4"/>
          </p:cNvCxnSpPr>
          <p:nvPr/>
        </p:nvCxnSpPr>
        <p:spPr>
          <a:xfrm flipH="1" flipV="1">
            <a:off x="9352539"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A1BBE345-A27F-993A-CCB3-7D0D4D866F19}"/>
              </a:ext>
            </a:extLst>
          </p:cNvPr>
          <p:cNvCxnSpPr/>
          <p:nvPr/>
        </p:nvCxnSpPr>
        <p:spPr>
          <a:xfrm flipH="1" flipV="1">
            <a:off x="984462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B54695B9-F658-F328-D97A-844BD98EADF4}"/>
              </a:ext>
            </a:extLst>
          </p:cNvPr>
          <p:cNvCxnSpPr/>
          <p:nvPr/>
        </p:nvCxnSpPr>
        <p:spPr>
          <a:xfrm flipH="1" flipV="1">
            <a:off x="104614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F7BFBEDB-DF75-0058-8911-C0C1A9E9C0F4}"/>
              </a:ext>
            </a:extLst>
          </p:cNvPr>
          <p:cNvCxnSpPr/>
          <p:nvPr/>
        </p:nvCxnSpPr>
        <p:spPr>
          <a:xfrm flipH="1" flipV="1">
            <a:off x="109961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7E1569C5-9C9C-3DFB-1CE1-4551BDD9C5BC}"/>
              </a:ext>
            </a:extLst>
          </p:cNvPr>
          <p:cNvSpPr txBox="1"/>
          <p:nvPr/>
        </p:nvSpPr>
        <p:spPr>
          <a:xfrm>
            <a:off x="6951366" y="2173128"/>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7" name="文本框 146">
            <a:extLst>
              <a:ext uri="{FF2B5EF4-FFF2-40B4-BE49-F238E27FC236}">
                <a16:creationId xmlns:a16="http://schemas.microsoft.com/office/drawing/2014/main" id="{173F6DF8-6F04-3A45-547C-7DD2CD2DB6EB}"/>
              </a:ext>
            </a:extLst>
          </p:cNvPr>
          <p:cNvSpPr txBox="1"/>
          <p:nvPr/>
        </p:nvSpPr>
        <p:spPr>
          <a:xfrm>
            <a:off x="7481735" y="2168377"/>
            <a:ext cx="635084" cy="369332"/>
          </a:xfrm>
          <a:prstGeom prst="rect">
            <a:avLst/>
          </a:prstGeom>
          <a:noFill/>
        </p:spPr>
        <p:txBody>
          <a:bodyPr wrap="square" rtlCol="0">
            <a:spAutoFit/>
          </a:bodyPr>
          <a:lstStyle/>
          <a:p>
            <a:r>
              <a:rPr kumimoji="1" lang="en-US" altLang="zh-CN" dirty="0"/>
              <a:t>0.1</a:t>
            </a:r>
            <a:endParaRPr kumimoji="1" lang="zh-CN" altLang="en-US" dirty="0"/>
          </a:p>
        </p:txBody>
      </p:sp>
      <p:sp>
        <p:nvSpPr>
          <p:cNvPr id="148" name="文本框 147">
            <a:extLst>
              <a:ext uri="{FF2B5EF4-FFF2-40B4-BE49-F238E27FC236}">
                <a16:creationId xmlns:a16="http://schemas.microsoft.com/office/drawing/2014/main" id="{E20751F1-AB89-3BAA-B00B-456350AF340E}"/>
              </a:ext>
            </a:extLst>
          </p:cNvPr>
          <p:cNvSpPr txBox="1"/>
          <p:nvPr/>
        </p:nvSpPr>
        <p:spPr>
          <a:xfrm>
            <a:off x="8068487" y="2148712"/>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9" name="文本框 148">
            <a:extLst>
              <a:ext uri="{FF2B5EF4-FFF2-40B4-BE49-F238E27FC236}">
                <a16:creationId xmlns:a16="http://schemas.microsoft.com/office/drawing/2014/main" id="{21C4A833-22A6-1F0C-CD23-65300411F565}"/>
              </a:ext>
            </a:extLst>
          </p:cNvPr>
          <p:cNvSpPr txBox="1"/>
          <p:nvPr/>
        </p:nvSpPr>
        <p:spPr>
          <a:xfrm>
            <a:off x="8649608" y="2153793"/>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50" name="文本框 149">
            <a:extLst>
              <a:ext uri="{FF2B5EF4-FFF2-40B4-BE49-F238E27FC236}">
                <a16:creationId xmlns:a16="http://schemas.microsoft.com/office/drawing/2014/main" id="{85C21481-2A91-ACDF-F1B7-A48736EA422B}"/>
              </a:ext>
            </a:extLst>
          </p:cNvPr>
          <p:cNvSpPr txBox="1"/>
          <p:nvPr/>
        </p:nvSpPr>
        <p:spPr>
          <a:xfrm>
            <a:off x="9148784" y="2156207"/>
            <a:ext cx="535172" cy="369332"/>
          </a:xfrm>
          <a:prstGeom prst="rect">
            <a:avLst/>
          </a:prstGeom>
          <a:noFill/>
        </p:spPr>
        <p:txBody>
          <a:bodyPr wrap="square" rtlCol="0">
            <a:spAutoFit/>
          </a:bodyPr>
          <a:lstStyle/>
          <a:p>
            <a:r>
              <a:rPr kumimoji="1" lang="en-US" altLang="zh-CN"/>
              <a:t>0.1</a:t>
            </a:r>
            <a:endParaRPr kumimoji="1" lang="zh-CN" altLang="en-US" dirty="0"/>
          </a:p>
        </p:txBody>
      </p:sp>
      <p:sp>
        <p:nvSpPr>
          <p:cNvPr id="151" name="文本框 150">
            <a:extLst>
              <a:ext uri="{FF2B5EF4-FFF2-40B4-BE49-F238E27FC236}">
                <a16:creationId xmlns:a16="http://schemas.microsoft.com/office/drawing/2014/main" id="{C8995F6E-DA69-A2D2-3558-178FD555B0C4}"/>
              </a:ext>
            </a:extLst>
          </p:cNvPr>
          <p:cNvSpPr txBox="1"/>
          <p:nvPr/>
        </p:nvSpPr>
        <p:spPr>
          <a:xfrm>
            <a:off x="9695606" y="2149855"/>
            <a:ext cx="535172" cy="369332"/>
          </a:xfrm>
          <a:prstGeom prst="rect">
            <a:avLst/>
          </a:prstGeom>
          <a:noFill/>
        </p:spPr>
        <p:txBody>
          <a:bodyPr wrap="square" rtlCol="0">
            <a:spAutoFit/>
          </a:bodyPr>
          <a:lstStyle/>
          <a:p>
            <a:r>
              <a:rPr kumimoji="1" lang="en-US" altLang="zh-CN" dirty="0"/>
              <a:t>0.3</a:t>
            </a:r>
            <a:endParaRPr kumimoji="1" lang="zh-CN" altLang="en-US" dirty="0"/>
          </a:p>
        </p:txBody>
      </p:sp>
      <p:sp>
        <p:nvSpPr>
          <p:cNvPr id="152" name="文本框 151">
            <a:extLst>
              <a:ext uri="{FF2B5EF4-FFF2-40B4-BE49-F238E27FC236}">
                <a16:creationId xmlns:a16="http://schemas.microsoft.com/office/drawing/2014/main" id="{1F1987C6-9BF6-0978-2DFA-2B1ACF14712C}"/>
              </a:ext>
            </a:extLst>
          </p:cNvPr>
          <p:cNvSpPr txBox="1"/>
          <p:nvPr/>
        </p:nvSpPr>
        <p:spPr>
          <a:xfrm>
            <a:off x="10315065" y="2144774"/>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53" name="文本框 152">
            <a:extLst>
              <a:ext uri="{FF2B5EF4-FFF2-40B4-BE49-F238E27FC236}">
                <a16:creationId xmlns:a16="http://schemas.microsoft.com/office/drawing/2014/main" id="{D5F87324-B36E-43DF-6423-38379604FD27}"/>
              </a:ext>
            </a:extLst>
          </p:cNvPr>
          <p:cNvSpPr txBox="1"/>
          <p:nvPr/>
        </p:nvSpPr>
        <p:spPr>
          <a:xfrm>
            <a:off x="10886354" y="2149855"/>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54" name="直线连接符 153">
            <a:extLst>
              <a:ext uri="{FF2B5EF4-FFF2-40B4-BE49-F238E27FC236}">
                <a16:creationId xmlns:a16="http://schemas.microsoft.com/office/drawing/2014/main" id="{203BD3E1-29C1-0DAC-DFD6-27CD33D1E142}"/>
              </a:ext>
            </a:extLst>
          </p:cNvPr>
          <p:cNvCxnSpPr/>
          <p:nvPr/>
        </p:nvCxnSpPr>
        <p:spPr>
          <a:xfrm>
            <a:off x="7051248" y="4305267"/>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2931BD3C-6405-2B66-35CD-E572FD0F4BCF}"/>
              </a:ext>
            </a:extLst>
          </p:cNvPr>
          <p:cNvCxnSpPr/>
          <p:nvPr/>
        </p:nvCxnSpPr>
        <p:spPr>
          <a:xfrm>
            <a:off x="7110242" y="4524401"/>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ACD16ADF-48C8-EA34-072A-5E42D96B4619}"/>
              </a:ext>
            </a:extLst>
          </p:cNvPr>
          <p:cNvCxnSpPr/>
          <p:nvPr/>
        </p:nvCxnSpPr>
        <p:spPr>
          <a:xfrm flipH="1" flipV="1">
            <a:off x="8939588" y="4539117"/>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0B6D4488-A0DD-E8FE-B73A-17AEAEF4367F}"/>
              </a:ext>
            </a:extLst>
          </p:cNvPr>
          <p:cNvCxnSpPr/>
          <p:nvPr/>
        </p:nvCxnSpPr>
        <p:spPr>
          <a:xfrm flipH="1">
            <a:off x="9067407" y="4539117"/>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BD53A5B2-87B9-9F08-5F80-50BF01B95680}"/>
              </a:ext>
            </a:extLst>
          </p:cNvPr>
          <p:cNvCxnSpPr/>
          <p:nvPr/>
        </p:nvCxnSpPr>
        <p:spPr>
          <a:xfrm flipV="1">
            <a:off x="9185395" y="4524401"/>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40A7597F-9903-DD8F-5602-24A6E4FEC67A}"/>
              </a:ext>
            </a:extLst>
          </p:cNvPr>
          <p:cNvCxnSpPr/>
          <p:nvPr/>
        </p:nvCxnSpPr>
        <p:spPr>
          <a:xfrm flipH="1">
            <a:off x="11147769" y="4298259"/>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092A9CCB-C929-E70D-F6DF-3C49499D3236}"/>
              </a:ext>
            </a:extLst>
          </p:cNvPr>
          <p:cNvSpPr/>
          <p:nvPr/>
        </p:nvSpPr>
        <p:spPr>
          <a:xfrm>
            <a:off x="8431574" y="4695316"/>
            <a:ext cx="1338828" cy="369332"/>
          </a:xfrm>
          <a:prstGeom prst="rect">
            <a:avLst/>
          </a:prstGeom>
        </p:spPr>
        <p:txBody>
          <a:bodyPr wrap="none">
            <a:spAutoFit/>
          </a:bodyPr>
          <a:lstStyle/>
          <a:p>
            <a:r>
              <a:rPr lang="zh-CN" altLang="en-US"/>
              <a:t>单词表大小</a:t>
            </a:r>
            <a:endParaRPr lang="zh-CN" altLang="en-US" dirty="0"/>
          </a:p>
        </p:txBody>
      </p:sp>
      <p:sp>
        <p:nvSpPr>
          <p:cNvPr id="161" name="文本框 160">
            <a:extLst>
              <a:ext uri="{FF2B5EF4-FFF2-40B4-BE49-F238E27FC236}">
                <a16:creationId xmlns:a16="http://schemas.microsoft.com/office/drawing/2014/main" id="{6B7B1D27-9405-FD91-A586-E9743EEF1BFC}"/>
              </a:ext>
            </a:extLst>
          </p:cNvPr>
          <p:cNvSpPr txBox="1"/>
          <p:nvPr/>
        </p:nvSpPr>
        <p:spPr>
          <a:xfrm>
            <a:off x="7973960" y="1754679"/>
            <a:ext cx="672607" cy="369332"/>
          </a:xfrm>
          <a:prstGeom prst="rect">
            <a:avLst/>
          </a:prstGeom>
          <a:noFill/>
        </p:spPr>
        <p:txBody>
          <a:bodyPr wrap="square" rtlCol="0">
            <a:spAutoFit/>
          </a:bodyPr>
          <a:lstStyle/>
          <a:p>
            <a:r>
              <a:rPr kumimoji="1" lang="zh-CN" altLang="en-US" dirty="0"/>
              <a:t>我</a:t>
            </a:r>
          </a:p>
        </p:txBody>
      </p:sp>
      <p:sp>
        <p:nvSpPr>
          <p:cNvPr id="162" name="文本框 161">
            <a:extLst>
              <a:ext uri="{FF2B5EF4-FFF2-40B4-BE49-F238E27FC236}">
                <a16:creationId xmlns:a16="http://schemas.microsoft.com/office/drawing/2014/main" id="{1EAD1A3C-34A8-63BF-2501-722EB265973C}"/>
              </a:ext>
            </a:extLst>
          </p:cNvPr>
          <p:cNvSpPr txBox="1"/>
          <p:nvPr/>
        </p:nvSpPr>
        <p:spPr>
          <a:xfrm>
            <a:off x="6903201" y="1754679"/>
            <a:ext cx="340242" cy="369332"/>
          </a:xfrm>
          <a:prstGeom prst="rect">
            <a:avLst/>
          </a:prstGeom>
          <a:noFill/>
        </p:spPr>
        <p:txBody>
          <a:bodyPr wrap="square" rtlCol="0">
            <a:spAutoFit/>
          </a:bodyPr>
          <a:lstStyle/>
          <a:p>
            <a:r>
              <a:rPr kumimoji="1" lang="zh-CN" altLang="en-US"/>
              <a:t>啊</a:t>
            </a:r>
          </a:p>
        </p:txBody>
      </p:sp>
      <p:sp>
        <p:nvSpPr>
          <p:cNvPr id="163" name="文本框 162">
            <a:extLst>
              <a:ext uri="{FF2B5EF4-FFF2-40B4-BE49-F238E27FC236}">
                <a16:creationId xmlns:a16="http://schemas.microsoft.com/office/drawing/2014/main" id="{931F4861-B089-6608-6052-2A0C19FF00DA}"/>
              </a:ext>
            </a:extLst>
          </p:cNvPr>
          <p:cNvSpPr txBox="1"/>
          <p:nvPr/>
        </p:nvSpPr>
        <p:spPr>
          <a:xfrm>
            <a:off x="10722144" y="172906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64" name="文本框 163">
            <a:extLst>
              <a:ext uri="{FF2B5EF4-FFF2-40B4-BE49-F238E27FC236}">
                <a16:creationId xmlns:a16="http://schemas.microsoft.com/office/drawing/2014/main" id="{B9ED0781-80DE-7921-7C7E-DC4873CB09D2}"/>
              </a:ext>
            </a:extLst>
          </p:cNvPr>
          <p:cNvSpPr txBox="1"/>
          <p:nvPr/>
        </p:nvSpPr>
        <p:spPr>
          <a:xfrm>
            <a:off x="7501154" y="1738751"/>
            <a:ext cx="340242" cy="369332"/>
          </a:xfrm>
          <a:prstGeom prst="rect">
            <a:avLst/>
          </a:prstGeom>
          <a:noFill/>
        </p:spPr>
        <p:txBody>
          <a:bodyPr wrap="square" rtlCol="0">
            <a:spAutoFit/>
          </a:bodyPr>
          <a:lstStyle/>
          <a:p>
            <a:r>
              <a:rPr kumimoji="1" lang="zh-CN" altLang="en-US" dirty="0"/>
              <a:t>爱</a:t>
            </a:r>
          </a:p>
        </p:txBody>
      </p:sp>
      <p:sp>
        <p:nvSpPr>
          <p:cNvPr id="165" name="文本框 164">
            <a:extLst>
              <a:ext uri="{FF2B5EF4-FFF2-40B4-BE49-F238E27FC236}">
                <a16:creationId xmlns:a16="http://schemas.microsoft.com/office/drawing/2014/main" id="{63322AF5-D785-3704-3065-EBE053591E06}"/>
              </a:ext>
            </a:extLst>
          </p:cNvPr>
          <p:cNvSpPr txBox="1"/>
          <p:nvPr/>
        </p:nvSpPr>
        <p:spPr>
          <a:xfrm flipH="1">
            <a:off x="8939588" y="1682684"/>
            <a:ext cx="1692004" cy="369332"/>
          </a:xfrm>
          <a:prstGeom prst="rect">
            <a:avLst/>
          </a:prstGeom>
          <a:noFill/>
        </p:spPr>
        <p:txBody>
          <a:bodyPr wrap="square" rtlCol="0">
            <a:spAutoFit/>
          </a:bodyPr>
          <a:lstStyle/>
          <a:p>
            <a:r>
              <a:rPr kumimoji="1" lang="en-US" altLang="zh-CN"/>
              <a:t>……</a:t>
            </a:r>
            <a:endParaRPr kumimoji="1" lang="zh-CN" altLang="en-US" dirty="0"/>
          </a:p>
        </p:txBody>
      </p:sp>
      <p:sp>
        <p:nvSpPr>
          <p:cNvPr id="166" name="文本框 165">
            <a:extLst>
              <a:ext uri="{FF2B5EF4-FFF2-40B4-BE49-F238E27FC236}">
                <a16:creationId xmlns:a16="http://schemas.microsoft.com/office/drawing/2014/main" id="{CC95E7B8-90B9-3637-2332-26C9F9732560}"/>
              </a:ext>
            </a:extLst>
          </p:cNvPr>
          <p:cNvSpPr txBox="1"/>
          <p:nvPr/>
        </p:nvSpPr>
        <p:spPr>
          <a:xfrm>
            <a:off x="9714285" y="1711624"/>
            <a:ext cx="919538" cy="369332"/>
          </a:xfrm>
          <a:prstGeom prst="rect">
            <a:avLst/>
          </a:prstGeom>
          <a:noFill/>
        </p:spPr>
        <p:txBody>
          <a:bodyPr wrap="square" rtlCol="0">
            <a:spAutoFit/>
          </a:bodyPr>
          <a:lstStyle/>
          <a:p>
            <a:r>
              <a:rPr kumimoji="1" lang="zh-CN" altLang="en-US" dirty="0"/>
              <a:t>上</a:t>
            </a:r>
          </a:p>
        </p:txBody>
      </p:sp>
      <p:sp>
        <p:nvSpPr>
          <p:cNvPr id="167" name="文本框 166">
            <a:extLst>
              <a:ext uri="{FF2B5EF4-FFF2-40B4-BE49-F238E27FC236}">
                <a16:creationId xmlns:a16="http://schemas.microsoft.com/office/drawing/2014/main" id="{87C3F5BF-EBF5-8D97-2185-62E42B794709}"/>
              </a:ext>
            </a:extLst>
          </p:cNvPr>
          <p:cNvSpPr txBox="1"/>
          <p:nvPr/>
        </p:nvSpPr>
        <p:spPr>
          <a:xfrm>
            <a:off x="6356548" y="2164591"/>
            <a:ext cx="678426" cy="366678"/>
          </a:xfrm>
          <a:prstGeom prst="rect">
            <a:avLst/>
          </a:prstGeom>
          <a:noFill/>
        </p:spPr>
        <p:txBody>
          <a:bodyPr wrap="square" rtlCol="0">
            <a:spAutoFit/>
          </a:bodyPr>
          <a:lstStyle/>
          <a:p>
            <a:r>
              <a:rPr kumimoji="1" lang="en-US" altLang="zh-CN" dirty="0"/>
              <a:t>y=</a:t>
            </a:r>
            <a:endParaRPr kumimoji="1" lang="zh-CN" altLang="en-US" dirty="0"/>
          </a:p>
        </p:txBody>
      </p:sp>
      <p:sp>
        <p:nvSpPr>
          <p:cNvPr id="169" name="文本框 168">
            <a:extLst>
              <a:ext uri="{FF2B5EF4-FFF2-40B4-BE49-F238E27FC236}">
                <a16:creationId xmlns:a16="http://schemas.microsoft.com/office/drawing/2014/main" id="{9001EC81-F91F-8108-432A-17C36F45DD73}"/>
              </a:ext>
            </a:extLst>
          </p:cNvPr>
          <p:cNvSpPr txBox="1"/>
          <p:nvPr/>
        </p:nvSpPr>
        <p:spPr>
          <a:xfrm>
            <a:off x="725305" y="2099321"/>
            <a:ext cx="1090317" cy="369332"/>
          </a:xfrm>
          <a:prstGeom prst="rect">
            <a:avLst/>
          </a:prstGeom>
          <a:noFill/>
        </p:spPr>
        <p:txBody>
          <a:bodyPr wrap="square" rtlCol="0">
            <a:spAutoFit/>
          </a:bodyPr>
          <a:lstStyle/>
          <a:p>
            <a:r>
              <a:rPr kumimoji="1" lang="en-US" altLang="zh-CN" dirty="0" err="1"/>
              <a:t>softmax</a:t>
            </a:r>
            <a:endParaRPr kumimoji="1" lang="zh-CN" altLang="en-US" dirty="0"/>
          </a:p>
        </p:txBody>
      </p:sp>
    </p:spTree>
    <p:extLst>
      <p:ext uri="{BB962C8B-B14F-4D97-AF65-F5344CB8AC3E}">
        <p14:creationId xmlns:p14="http://schemas.microsoft.com/office/powerpoint/2010/main" val="4187319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3DAB4D8A-333A-2661-C245-1FFBB2D28C2E}"/>
              </a:ext>
            </a:extLst>
          </p:cNvPr>
          <p:cNvSpPr txBox="1"/>
          <p:nvPr/>
        </p:nvSpPr>
        <p:spPr>
          <a:xfrm>
            <a:off x="4738808" y="2164591"/>
            <a:ext cx="1455481" cy="369332"/>
          </a:xfrm>
          <a:prstGeom prst="rect">
            <a:avLst/>
          </a:prstGeom>
          <a:noFill/>
        </p:spPr>
        <p:txBody>
          <a:bodyPr wrap="square" rtlCol="0">
            <a:spAutoFit/>
          </a:bodyPr>
          <a:lstStyle/>
          <a:p>
            <a:r>
              <a:rPr kumimoji="1" lang="zh-CN" altLang="en-US" dirty="0"/>
              <a:t>多分类模块</a:t>
            </a:r>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a:off x="3759535" y="2289165"/>
            <a:ext cx="2764613" cy="1338736"/>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394093" y="1546496"/>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FAD7A78-B361-4D82-47A0-6A71A5525A75}"/>
              </a:ext>
            </a:extLst>
          </p:cNvPr>
          <p:cNvSpPr/>
          <p:nvPr/>
        </p:nvSpPr>
        <p:spPr>
          <a:xfrm>
            <a:off x="696099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A2E670D6-7856-39F4-163D-A897733010E5}"/>
              </a:ext>
            </a:extLst>
          </p:cNvPr>
          <p:cNvSpPr/>
          <p:nvPr/>
        </p:nvSpPr>
        <p:spPr>
          <a:xfrm>
            <a:off x="749617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26548F1E-1BA4-07B0-B417-4B48C2367C10}"/>
              </a:ext>
            </a:extLst>
          </p:cNvPr>
          <p:cNvSpPr/>
          <p:nvPr/>
        </p:nvSpPr>
        <p:spPr>
          <a:xfrm>
            <a:off x="809028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3A25CEAB-2C81-872D-03B2-A6617E5AC0A1}"/>
              </a:ext>
            </a:extLst>
          </p:cNvPr>
          <p:cNvSpPr/>
          <p:nvPr/>
        </p:nvSpPr>
        <p:spPr>
          <a:xfrm>
            <a:off x="862546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57FBDF14-6DB6-BD01-4271-D31632177D6F}"/>
              </a:ext>
            </a:extLst>
          </p:cNvPr>
          <p:cNvSpPr/>
          <p:nvPr/>
        </p:nvSpPr>
        <p:spPr>
          <a:xfrm>
            <a:off x="916641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CBAEE3C-091E-4E54-DAD4-38A0EB2D14A9}"/>
              </a:ext>
            </a:extLst>
          </p:cNvPr>
          <p:cNvSpPr/>
          <p:nvPr/>
        </p:nvSpPr>
        <p:spPr>
          <a:xfrm>
            <a:off x="970158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4BF852E2-9B11-B14F-FF60-B817B41BA7C2}"/>
              </a:ext>
            </a:extLst>
          </p:cNvPr>
          <p:cNvSpPr/>
          <p:nvPr/>
        </p:nvSpPr>
        <p:spPr>
          <a:xfrm>
            <a:off x="1029570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435BF7DB-DD91-3178-B0D6-F79942565521}"/>
              </a:ext>
            </a:extLst>
          </p:cNvPr>
          <p:cNvSpPr/>
          <p:nvPr/>
        </p:nvSpPr>
        <p:spPr>
          <a:xfrm>
            <a:off x="1083087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3F02BDEF-81EC-43E4-2F40-2E355FED92AA}"/>
              </a:ext>
            </a:extLst>
          </p:cNvPr>
          <p:cNvCxnSpPr/>
          <p:nvPr/>
        </p:nvCxnSpPr>
        <p:spPr>
          <a:xfrm flipH="1" flipV="1">
            <a:off x="7120074"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D0B54506-7C09-D508-AD54-4276526B5367}"/>
              </a:ext>
            </a:extLst>
          </p:cNvPr>
          <p:cNvCxnSpPr/>
          <p:nvPr/>
        </p:nvCxnSpPr>
        <p:spPr>
          <a:xfrm flipH="1" flipV="1">
            <a:off x="767595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4CF1F76A-0D6E-68C2-79F0-8C05DF7C0B96}"/>
              </a:ext>
            </a:extLst>
          </p:cNvPr>
          <p:cNvCxnSpPr/>
          <p:nvPr/>
        </p:nvCxnSpPr>
        <p:spPr>
          <a:xfrm flipH="1" flipV="1">
            <a:off x="82502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5E855ABD-6684-2410-06FD-09538B750D4E}"/>
              </a:ext>
            </a:extLst>
          </p:cNvPr>
          <p:cNvCxnSpPr/>
          <p:nvPr/>
        </p:nvCxnSpPr>
        <p:spPr>
          <a:xfrm flipH="1" flipV="1">
            <a:off x="87849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60F0828C-9614-8956-772D-6458DD83CF8C}"/>
              </a:ext>
            </a:extLst>
          </p:cNvPr>
          <p:cNvCxnSpPr>
            <a:endCxn id="145" idx="4"/>
          </p:cNvCxnSpPr>
          <p:nvPr/>
        </p:nvCxnSpPr>
        <p:spPr>
          <a:xfrm flipH="1" flipV="1">
            <a:off x="9352539"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A1BBE345-A27F-993A-CCB3-7D0D4D866F19}"/>
              </a:ext>
            </a:extLst>
          </p:cNvPr>
          <p:cNvCxnSpPr/>
          <p:nvPr/>
        </p:nvCxnSpPr>
        <p:spPr>
          <a:xfrm flipH="1" flipV="1">
            <a:off x="984462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B54695B9-F658-F328-D97A-844BD98EADF4}"/>
              </a:ext>
            </a:extLst>
          </p:cNvPr>
          <p:cNvCxnSpPr/>
          <p:nvPr/>
        </p:nvCxnSpPr>
        <p:spPr>
          <a:xfrm flipH="1" flipV="1">
            <a:off x="104614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F7BFBEDB-DF75-0058-8911-C0C1A9E9C0F4}"/>
              </a:ext>
            </a:extLst>
          </p:cNvPr>
          <p:cNvCxnSpPr/>
          <p:nvPr/>
        </p:nvCxnSpPr>
        <p:spPr>
          <a:xfrm flipH="1" flipV="1">
            <a:off x="109961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7E1569C5-9C9C-3DFB-1CE1-4551BDD9C5BC}"/>
              </a:ext>
            </a:extLst>
          </p:cNvPr>
          <p:cNvSpPr txBox="1"/>
          <p:nvPr/>
        </p:nvSpPr>
        <p:spPr>
          <a:xfrm>
            <a:off x="6951366" y="2173128"/>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7" name="文本框 146">
            <a:extLst>
              <a:ext uri="{FF2B5EF4-FFF2-40B4-BE49-F238E27FC236}">
                <a16:creationId xmlns:a16="http://schemas.microsoft.com/office/drawing/2014/main" id="{173F6DF8-6F04-3A45-547C-7DD2CD2DB6EB}"/>
              </a:ext>
            </a:extLst>
          </p:cNvPr>
          <p:cNvSpPr txBox="1"/>
          <p:nvPr/>
        </p:nvSpPr>
        <p:spPr>
          <a:xfrm>
            <a:off x="7481735" y="2168377"/>
            <a:ext cx="635084" cy="369332"/>
          </a:xfrm>
          <a:prstGeom prst="rect">
            <a:avLst/>
          </a:prstGeom>
          <a:noFill/>
        </p:spPr>
        <p:txBody>
          <a:bodyPr wrap="square" rtlCol="0">
            <a:spAutoFit/>
          </a:bodyPr>
          <a:lstStyle/>
          <a:p>
            <a:r>
              <a:rPr kumimoji="1" lang="en-US" altLang="zh-CN" dirty="0"/>
              <a:t>0.1</a:t>
            </a:r>
            <a:endParaRPr kumimoji="1" lang="zh-CN" altLang="en-US" dirty="0"/>
          </a:p>
        </p:txBody>
      </p:sp>
      <p:sp>
        <p:nvSpPr>
          <p:cNvPr id="148" name="文本框 147">
            <a:extLst>
              <a:ext uri="{FF2B5EF4-FFF2-40B4-BE49-F238E27FC236}">
                <a16:creationId xmlns:a16="http://schemas.microsoft.com/office/drawing/2014/main" id="{E20751F1-AB89-3BAA-B00B-456350AF340E}"/>
              </a:ext>
            </a:extLst>
          </p:cNvPr>
          <p:cNvSpPr txBox="1"/>
          <p:nvPr/>
        </p:nvSpPr>
        <p:spPr>
          <a:xfrm>
            <a:off x="8068487" y="2148712"/>
            <a:ext cx="535172" cy="369332"/>
          </a:xfrm>
          <a:prstGeom prst="rect">
            <a:avLst/>
          </a:prstGeom>
          <a:noFill/>
        </p:spPr>
        <p:txBody>
          <a:bodyPr wrap="square" rtlCol="0">
            <a:spAutoFit/>
          </a:bodyPr>
          <a:lstStyle/>
          <a:p>
            <a:r>
              <a:rPr kumimoji="1" lang="en-US" altLang="zh-CN" dirty="0">
                <a:solidFill>
                  <a:srgbClr val="FF0000"/>
                </a:solidFill>
              </a:rPr>
              <a:t>0.1</a:t>
            </a:r>
            <a:endParaRPr kumimoji="1" lang="zh-CN" altLang="en-US" dirty="0">
              <a:solidFill>
                <a:srgbClr val="FF0000"/>
              </a:solidFill>
            </a:endParaRPr>
          </a:p>
        </p:txBody>
      </p:sp>
      <p:sp>
        <p:nvSpPr>
          <p:cNvPr id="149" name="文本框 148">
            <a:extLst>
              <a:ext uri="{FF2B5EF4-FFF2-40B4-BE49-F238E27FC236}">
                <a16:creationId xmlns:a16="http://schemas.microsoft.com/office/drawing/2014/main" id="{21C4A833-22A6-1F0C-CD23-65300411F565}"/>
              </a:ext>
            </a:extLst>
          </p:cNvPr>
          <p:cNvSpPr txBox="1"/>
          <p:nvPr/>
        </p:nvSpPr>
        <p:spPr>
          <a:xfrm>
            <a:off x="8649608" y="2153793"/>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50" name="文本框 149">
            <a:extLst>
              <a:ext uri="{FF2B5EF4-FFF2-40B4-BE49-F238E27FC236}">
                <a16:creationId xmlns:a16="http://schemas.microsoft.com/office/drawing/2014/main" id="{85C21481-2A91-ACDF-F1B7-A48736EA422B}"/>
              </a:ext>
            </a:extLst>
          </p:cNvPr>
          <p:cNvSpPr txBox="1"/>
          <p:nvPr/>
        </p:nvSpPr>
        <p:spPr>
          <a:xfrm>
            <a:off x="9148784" y="2156207"/>
            <a:ext cx="535172" cy="369332"/>
          </a:xfrm>
          <a:prstGeom prst="rect">
            <a:avLst/>
          </a:prstGeom>
          <a:noFill/>
        </p:spPr>
        <p:txBody>
          <a:bodyPr wrap="square" rtlCol="0">
            <a:spAutoFit/>
          </a:bodyPr>
          <a:lstStyle/>
          <a:p>
            <a:r>
              <a:rPr kumimoji="1" lang="en-US" altLang="zh-CN"/>
              <a:t>0.1</a:t>
            </a:r>
            <a:endParaRPr kumimoji="1" lang="zh-CN" altLang="en-US" dirty="0"/>
          </a:p>
        </p:txBody>
      </p:sp>
      <p:sp>
        <p:nvSpPr>
          <p:cNvPr id="151" name="文本框 150">
            <a:extLst>
              <a:ext uri="{FF2B5EF4-FFF2-40B4-BE49-F238E27FC236}">
                <a16:creationId xmlns:a16="http://schemas.microsoft.com/office/drawing/2014/main" id="{C8995F6E-DA69-A2D2-3558-178FD555B0C4}"/>
              </a:ext>
            </a:extLst>
          </p:cNvPr>
          <p:cNvSpPr txBox="1"/>
          <p:nvPr/>
        </p:nvSpPr>
        <p:spPr>
          <a:xfrm>
            <a:off x="9695606" y="2149855"/>
            <a:ext cx="535172" cy="369332"/>
          </a:xfrm>
          <a:prstGeom prst="rect">
            <a:avLst/>
          </a:prstGeom>
          <a:noFill/>
        </p:spPr>
        <p:txBody>
          <a:bodyPr wrap="square" rtlCol="0">
            <a:spAutoFit/>
          </a:bodyPr>
          <a:lstStyle/>
          <a:p>
            <a:r>
              <a:rPr kumimoji="1" lang="en-US" altLang="zh-CN" dirty="0"/>
              <a:t>0.3</a:t>
            </a:r>
            <a:endParaRPr kumimoji="1" lang="zh-CN" altLang="en-US" dirty="0"/>
          </a:p>
        </p:txBody>
      </p:sp>
      <p:sp>
        <p:nvSpPr>
          <p:cNvPr id="152" name="文本框 151">
            <a:extLst>
              <a:ext uri="{FF2B5EF4-FFF2-40B4-BE49-F238E27FC236}">
                <a16:creationId xmlns:a16="http://schemas.microsoft.com/office/drawing/2014/main" id="{1F1987C6-9BF6-0978-2DFA-2B1ACF14712C}"/>
              </a:ext>
            </a:extLst>
          </p:cNvPr>
          <p:cNvSpPr txBox="1"/>
          <p:nvPr/>
        </p:nvSpPr>
        <p:spPr>
          <a:xfrm>
            <a:off x="10315065" y="2144774"/>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53" name="文本框 152">
            <a:extLst>
              <a:ext uri="{FF2B5EF4-FFF2-40B4-BE49-F238E27FC236}">
                <a16:creationId xmlns:a16="http://schemas.microsoft.com/office/drawing/2014/main" id="{D5F87324-B36E-43DF-6423-38379604FD27}"/>
              </a:ext>
            </a:extLst>
          </p:cNvPr>
          <p:cNvSpPr txBox="1"/>
          <p:nvPr/>
        </p:nvSpPr>
        <p:spPr>
          <a:xfrm>
            <a:off x="10886354" y="2149855"/>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54" name="直线连接符 153">
            <a:extLst>
              <a:ext uri="{FF2B5EF4-FFF2-40B4-BE49-F238E27FC236}">
                <a16:creationId xmlns:a16="http://schemas.microsoft.com/office/drawing/2014/main" id="{203BD3E1-29C1-0DAC-DFD6-27CD33D1E142}"/>
              </a:ext>
            </a:extLst>
          </p:cNvPr>
          <p:cNvCxnSpPr/>
          <p:nvPr/>
        </p:nvCxnSpPr>
        <p:spPr>
          <a:xfrm>
            <a:off x="7051248" y="4305267"/>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2931BD3C-6405-2B66-35CD-E572FD0F4BCF}"/>
              </a:ext>
            </a:extLst>
          </p:cNvPr>
          <p:cNvCxnSpPr/>
          <p:nvPr/>
        </p:nvCxnSpPr>
        <p:spPr>
          <a:xfrm>
            <a:off x="7110242" y="4524401"/>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ACD16ADF-48C8-EA34-072A-5E42D96B4619}"/>
              </a:ext>
            </a:extLst>
          </p:cNvPr>
          <p:cNvCxnSpPr/>
          <p:nvPr/>
        </p:nvCxnSpPr>
        <p:spPr>
          <a:xfrm flipH="1" flipV="1">
            <a:off x="8939588" y="4539117"/>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0B6D4488-A0DD-E8FE-B73A-17AEAEF4367F}"/>
              </a:ext>
            </a:extLst>
          </p:cNvPr>
          <p:cNvCxnSpPr/>
          <p:nvPr/>
        </p:nvCxnSpPr>
        <p:spPr>
          <a:xfrm flipH="1">
            <a:off x="9067407" y="4539117"/>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BD53A5B2-87B9-9F08-5F80-50BF01B95680}"/>
              </a:ext>
            </a:extLst>
          </p:cNvPr>
          <p:cNvCxnSpPr/>
          <p:nvPr/>
        </p:nvCxnSpPr>
        <p:spPr>
          <a:xfrm flipV="1">
            <a:off x="9185395" y="4524401"/>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40A7597F-9903-DD8F-5602-24A6E4FEC67A}"/>
              </a:ext>
            </a:extLst>
          </p:cNvPr>
          <p:cNvCxnSpPr/>
          <p:nvPr/>
        </p:nvCxnSpPr>
        <p:spPr>
          <a:xfrm flipH="1">
            <a:off x="11147769" y="4298259"/>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092A9CCB-C929-E70D-F6DF-3C49499D3236}"/>
              </a:ext>
            </a:extLst>
          </p:cNvPr>
          <p:cNvSpPr/>
          <p:nvPr/>
        </p:nvSpPr>
        <p:spPr>
          <a:xfrm>
            <a:off x="8431574" y="4695316"/>
            <a:ext cx="1338828" cy="369332"/>
          </a:xfrm>
          <a:prstGeom prst="rect">
            <a:avLst/>
          </a:prstGeom>
        </p:spPr>
        <p:txBody>
          <a:bodyPr wrap="none">
            <a:spAutoFit/>
          </a:bodyPr>
          <a:lstStyle/>
          <a:p>
            <a:r>
              <a:rPr lang="zh-CN" altLang="en-US"/>
              <a:t>单词表大小</a:t>
            </a:r>
            <a:endParaRPr lang="zh-CN" altLang="en-US" dirty="0"/>
          </a:p>
        </p:txBody>
      </p:sp>
      <p:sp>
        <p:nvSpPr>
          <p:cNvPr id="161" name="文本框 160">
            <a:extLst>
              <a:ext uri="{FF2B5EF4-FFF2-40B4-BE49-F238E27FC236}">
                <a16:creationId xmlns:a16="http://schemas.microsoft.com/office/drawing/2014/main" id="{6B7B1D27-9405-FD91-A586-E9743EEF1BFC}"/>
              </a:ext>
            </a:extLst>
          </p:cNvPr>
          <p:cNvSpPr txBox="1"/>
          <p:nvPr/>
        </p:nvSpPr>
        <p:spPr>
          <a:xfrm>
            <a:off x="8068487" y="1754679"/>
            <a:ext cx="578080" cy="365978"/>
          </a:xfrm>
          <a:prstGeom prst="rect">
            <a:avLst/>
          </a:prstGeom>
          <a:noFill/>
        </p:spPr>
        <p:txBody>
          <a:bodyPr wrap="square" rtlCol="0">
            <a:spAutoFit/>
          </a:bodyPr>
          <a:lstStyle/>
          <a:p>
            <a:r>
              <a:rPr kumimoji="1" lang="zh-CN" altLang="en-US" dirty="0">
                <a:solidFill>
                  <a:srgbClr val="FF0000"/>
                </a:solidFill>
              </a:rPr>
              <a:t>我</a:t>
            </a:r>
          </a:p>
        </p:txBody>
      </p:sp>
      <p:sp>
        <p:nvSpPr>
          <p:cNvPr id="162" name="文本框 161">
            <a:extLst>
              <a:ext uri="{FF2B5EF4-FFF2-40B4-BE49-F238E27FC236}">
                <a16:creationId xmlns:a16="http://schemas.microsoft.com/office/drawing/2014/main" id="{1EAD1A3C-34A8-63BF-2501-722EB265973C}"/>
              </a:ext>
            </a:extLst>
          </p:cNvPr>
          <p:cNvSpPr txBox="1"/>
          <p:nvPr/>
        </p:nvSpPr>
        <p:spPr>
          <a:xfrm>
            <a:off x="6903201" y="1754679"/>
            <a:ext cx="340242" cy="369332"/>
          </a:xfrm>
          <a:prstGeom prst="rect">
            <a:avLst/>
          </a:prstGeom>
          <a:noFill/>
        </p:spPr>
        <p:txBody>
          <a:bodyPr wrap="square" rtlCol="0">
            <a:spAutoFit/>
          </a:bodyPr>
          <a:lstStyle/>
          <a:p>
            <a:r>
              <a:rPr kumimoji="1" lang="zh-CN" altLang="en-US"/>
              <a:t>啊</a:t>
            </a:r>
          </a:p>
        </p:txBody>
      </p:sp>
      <p:sp>
        <p:nvSpPr>
          <p:cNvPr id="163" name="文本框 162">
            <a:extLst>
              <a:ext uri="{FF2B5EF4-FFF2-40B4-BE49-F238E27FC236}">
                <a16:creationId xmlns:a16="http://schemas.microsoft.com/office/drawing/2014/main" id="{931F4861-B089-6608-6052-2A0C19FF00DA}"/>
              </a:ext>
            </a:extLst>
          </p:cNvPr>
          <p:cNvSpPr txBox="1"/>
          <p:nvPr/>
        </p:nvSpPr>
        <p:spPr>
          <a:xfrm>
            <a:off x="10722144" y="172906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64" name="文本框 163">
            <a:extLst>
              <a:ext uri="{FF2B5EF4-FFF2-40B4-BE49-F238E27FC236}">
                <a16:creationId xmlns:a16="http://schemas.microsoft.com/office/drawing/2014/main" id="{B9ED0781-80DE-7921-7C7E-DC4873CB09D2}"/>
              </a:ext>
            </a:extLst>
          </p:cNvPr>
          <p:cNvSpPr txBox="1"/>
          <p:nvPr/>
        </p:nvSpPr>
        <p:spPr>
          <a:xfrm>
            <a:off x="7501154" y="1738751"/>
            <a:ext cx="340242" cy="369332"/>
          </a:xfrm>
          <a:prstGeom prst="rect">
            <a:avLst/>
          </a:prstGeom>
          <a:noFill/>
        </p:spPr>
        <p:txBody>
          <a:bodyPr wrap="square" rtlCol="0">
            <a:spAutoFit/>
          </a:bodyPr>
          <a:lstStyle/>
          <a:p>
            <a:r>
              <a:rPr kumimoji="1" lang="zh-CN" altLang="en-US" dirty="0"/>
              <a:t>爱</a:t>
            </a:r>
          </a:p>
        </p:txBody>
      </p:sp>
      <p:sp>
        <p:nvSpPr>
          <p:cNvPr id="165" name="文本框 164">
            <a:extLst>
              <a:ext uri="{FF2B5EF4-FFF2-40B4-BE49-F238E27FC236}">
                <a16:creationId xmlns:a16="http://schemas.microsoft.com/office/drawing/2014/main" id="{63322AF5-D785-3704-3065-EBE053591E06}"/>
              </a:ext>
            </a:extLst>
          </p:cNvPr>
          <p:cNvSpPr txBox="1"/>
          <p:nvPr/>
        </p:nvSpPr>
        <p:spPr>
          <a:xfrm flipH="1">
            <a:off x="8939588" y="1682684"/>
            <a:ext cx="1692004" cy="369332"/>
          </a:xfrm>
          <a:prstGeom prst="rect">
            <a:avLst/>
          </a:prstGeom>
          <a:noFill/>
        </p:spPr>
        <p:txBody>
          <a:bodyPr wrap="square" rtlCol="0">
            <a:spAutoFit/>
          </a:bodyPr>
          <a:lstStyle/>
          <a:p>
            <a:r>
              <a:rPr kumimoji="1" lang="en-US" altLang="zh-CN"/>
              <a:t>……</a:t>
            </a:r>
            <a:endParaRPr kumimoji="1" lang="zh-CN" altLang="en-US" dirty="0"/>
          </a:p>
        </p:txBody>
      </p:sp>
      <p:sp>
        <p:nvSpPr>
          <p:cNvPr id="166" name="文本框 165">
            <a:extLst>
              <a:ext uri="{FF2B5EF4-FFF2-40B4-BE49-F238E27FC236}">
                <a16:creationId xmlns:a16="http://schemas.microsoft.com/office/drawing/2014/main" id="{CC95E7B8-90B9-3637-2332-26C9F9732560}"/>
              </a:ext>
            </a:extLst>
          </p:cNvPr>
          <p:cNvSpPr txBox="1"/>
          <p:nvPr/>
        </p:nvSpPr>
        <p:spPr>
          <a:xfrm>
            <a:off x="9714285" y="1711624"/>
            <a:ext cx="919538" cy="369332"/>
          </a:xfrm>
          <a:prstGeom prst="rect">
            <a:avLst/>
          </a:prstGeom>
          <a:noFill/>
        </p:spPr>
        <p:txBody>
          <a:bodyPr wrap="square" rtlCol="0">
            <a:spAutoFit/>
          </a:bodyPr>
          <a:lstStyle/>
          <a:p>
            <a:r>
              <a:rPr kumimoji="1" lang="zh-CN" altLang="en-US" dirty="0"/>
              <a:t>上</a:t>
            </a:r>
          </a:p>
        </p:txBody>
      </p:sp>
      <p:sp>
        <p:nvSpPr>
          <p:cNvPr id="167" name="文本框 166">
            <a:extLst>
              <a:ext uri="{FF2B5EF4-FFF2-40B4-BE49-F238E27FC236}">
                <a16:creationId xmlns:a16="http://schemas.microsoft.com/office/drawing/2014/main" id="{87C3F5BF-EBF5-8D97-2185-62E42B794709}"/>
              </a:ext>
            </a:extLst>
          </p:cNvPr>
          <p:cNvSpPr txBox="1"/>
          <p:nvPr/>
        </p:nvSpPr>
        <p:spPr>
          <a:xfrm>
            <a:off x="6356548" y="2164591"/>
            <a:ext cx="678426" cy="366678"/>
          </a:xfrm>
          <a:prstGeom prst="rect">
            <a:avLst/>
          </a:prstGeom>
          <a:noFill/>
        </p:spPr>
        <p:txBody>
          <a:bodyPr wrap="square" rtlCol="0">
            <a:spAutoFit/>
          </a:bodyPr>
          <a:lstStyle/>
          <a:p>
            <a:r>
              <a:rPr kumimoji="1" lang="en-US" altLang="zh-CN" dirty="0"/>
              <a:t>y=</a:t>
            </a:r>
            <a:endParaRPr kumimoji="1" lang="zh-CN" altLang="en-US" dirty="0"/>
          </a:p>
        </p:txBody>
      </p:sp>
      <p:sp>
        <p:nvSpPr>
          <p:cNvPr id="169" name="文本框 168">
            <a:extLst>
              <a:ext uri="{FF2B5EF4-FFF2-40B4-BE49-F238E27FC236}">
                <a16:creationId xmlns:a16="http://schemas.microsoft.com/office/drawing/2014/main" id="{9001EC81-F91F-8108-432A-17C36F45DD73}"/>
              </a:ext>
            </a:extLst>
          </p:cNvPr>
          <p:cNvSpPr txBox="1"/>
          <p:nvPr/>
        </p:nvSpPr>
        <p:spPr>
          <a:xfrm>
            <a:off x="725305" y="2099321"/>
            <a:ext cx="1090317" cy="369332"/>
          </a:xfrm>
          <a:prstGeom prst="rect">
            <a:avLst/>
          </a:prstGeom>
          <a:noFill/>
        </p:spPr>
        <p:txBody>
          <a:bodyPr wrap="square" rtlCol="0">
            <a:spAutoFit/>
          </a:bodyPr>
          <a:lstStyle/>
          <a:p>
            <a:r>
              <a:rPr kumimoji="1" lang="en-US" altLang="zh-CN" dirty="0" err="1"/>
              <a:t>softmax</a:t>
            </a:r>
            <a:endParaRPr kumimoji="1" lang="zh-CN" altLang="en-US" dirty="0"/>
          </a:p>
        </p:txBody>
      </p:sp>
      <p:sp>
        <p:nvSpPr>
          <p:cNvPr id="38" name="文本框 37">
            <a:extLst>
              <a:ext uri="{FF2B5EF4-FFF2-40B4-BE49-F238E27FC236}">
                <a16:creationId xmlns:a16="http://schemas.microsoft.com/office/drawing/2014/main" id="{E87C84F1-6F09-3C75-51F9-B158738E3550}"/>
              </a:ext>
            </a:extLst>
          </p:cNvPr>
          <p:cNvSpPr txBox="1"/>
          <p:nvPr/>
        </p:nvSpPr>
        <p:spPr>
          <a:xfrm>
            <a:off x="6852173" y="965930"/>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39" name="文本框 38">
            <a:extLst>
              <a:ext uri="{FF2B5EF4-FFF2-40B4-BE49-F238E27FC236}">
                <a16:creationId xmlns:a16="http://schemas.microsoft.com/office/drawing/2014/main" id="{ED9AF73F-2389-F691-A114-0F007CBC41E2}"/>
              </a:ext>
            </a:extLst>
          </p:cNvPr>
          <p:cNvSpPr txBox="1"/>
          <p:nvPr/>
        </p:nvSpPr>
        <p:spPr>
          <a:xfrm>
            <a:off x="9708292" y="929956"/>
            <a:ext cx="635084" cy="369332"/>
          </a:xfrm>
          <a:prstGeom prst="rect">
            <a:avLst/>
          </a:prstGeom>
          <a:noFill/>
        </p:spPr>
        <p:txBody>
          <a:bodyPr wrap="square" rtlCol="0">
            <a:spAutoFit/>
          </a:bodyPr>
          <a:lstStyle/>
          <a:p>
            <a:r>
              <a:rPr kumimoji="1" lang="en-US" altLang="zh-CN" dirty="0"/>
              <a:t>0</a:t>
            </a:r>
            <a:endParaRPr kumimoji="1" lang="zh-CN" altLang="en-US" dirty="0"/>
          </a:p>
        </p:txBody>
      </p:sp>
      <p:sp>
        <p:nvSpPr>
          <p:cNvPr id="51" name="文本框 50">
            <a:extLst>
              <a:ext uri="{FF2B5EF4-FFF2-40B4-BE49-F238E27FC236}">
                <a16:creationId xmlns:a16="http://schemas.microsoft.com/office/drawing/2014/main" id="{3D3FB3B4-51F1-CCCA-9C55-4DC0875E5216}"/>
              </a:ext>
            </a:extLst>
          </p:cNvPr>
          <p:cNvSpPr txBox="1"/>
          <p:nvPr/>
        </p:nvSpPr>
        <p:spPr>
          <a:xfrm>
            <a:off x="7602393" y="966315"/>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4" name="文本框 53">
            <a:extLst>
              <a:ext uri="{FF2B5EF4-FFF2-40B4-BE49-F238E27FC236}">
                <a16:creationId xmlns:a16="http://schemas.microsoft.com/office/drawing/2014/main" id="{1FD559DD-8993-508A-AC80-A50A9E320F71}"/>
              </a:ext>
            </a:extLst>
          </p:cNvPr>
          <p:cNvSpPr txBox="1"/>
          <p:nvPr/>
        </p:nvSpPr>
        <p:spPr>
          <a:xfrm>
            <a:off x="8511087" y="946595"/>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55" name="文本框 54">
            <a:extLst>
              <a:ext uri="{FF2B5EF4-FFF2-40B4-BE49-F238E27FC236}">
                <a16:creationId xmlns:a16="http://schemas.microsoft.com/office/drawing/2014/main" id="{1273F0AB-229D-132C-1081-9A17DBBDAF5F}"/>
              </a:ext>
            </a:extLst>
          </p:cNvPr>
          <p:cNvSpPr txBox="1"/>
          <p:nvPr/>
        </p:nvSpPr>
        <p:spPr>
          <a:xfrm>
            <a:off x="9010263" y="949009"/>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6" name="文本框 55">
            <a:extLst>
              <a:ext uri="{FF2B5EF4-FFF2-40B4-BE49-F238E27FC236}">
                <a16:creationId xmlns:a16="http://schemas.microsoft.com/office/drawing/2014/main" id="{B534241C-A686-4F1F-72F4-F51F3AF9720A}"/>
              </a:ext>
            </a:extLst>
          </p:cNvPr>
          <p:cNvSpPr txBox="1"/>
          <p:nvPr/>
        </p:nvSpPr>
        <p:spPr>
          <a:xfrm>
            <a:off x="8068487" y="976749"/>
            <a:ext cx="535172"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57" name="文本框 56">
            <a:extLst>
              <a:ext uri="{FF2B5EF4-FFF2-40B4-BE49-F238E27FC236}">
                <a16:creationId xmlns:a16="http://schemas.microsoft.com/office/drawing/2014/main" id="{16CBB4C0-F23E-3EBF-23FF-2F51AE6F5C71}"/>
              </a:ext>
            </a:extLst>
          </p:cNvPr>
          <p:cNvSpPr txBox="1"/>
          <p:nvPr/>
        </p:nvSpPr>
        <p:spPr>
          <a:xfrm>
            <a:off x="10265032" y="93757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8" name="文本框 57">
            <a:extLst>
              <a:ext uri="{FF2B5EF4-FFF2-40B4-BE49-F238E27FC236}">
                <a16:creationId xmlns:a16="http://schemas.microsoft.com/office/drawing/2014/main" id="{53C42BDB-2DA1-850E-082D-2D8A9A91588B}"/>
              </a:ext>
            </a:extLst>
          </p:cNvPr>
          <p:cNvSpPr txBox="1"/>
          <p:nvPr/>
        </p:nvSpPr>
        <p:spPr>
          <a:xfrm>
            <a:off x="10836321" y="942657"/>
            <a:ext cx="535172" cy="369332"/>
          </a:xfrm>
          <a:prstGeom prst="rect">
            <a:avLst/>
          </a:prstGeom>
          <a:noFill/>
        </p:spPr>
        <p:txBody>
          <a:bodyPr wrap="square" rtlCol="0">
            <a:spAutoFit/>
          </a:bodyPr>
          <a:lstStyle/>
          <a:p>
            <a:r>
              <a:rPr kumimoji="1" lang="en-US" altLang="zh-CN" dirty="0"/>
              <a:t>0</a:t>
            </a:r>
            <a:endParaRPr kumimoji="1" lang="zh-CN" altLang="en-US" dirty="0"/>
          </a:p>
        </p:txBody>
      </p:sp>
    </p:spTree>
    <p:extLst>
      <p:ext uri="{BB962C8B-B14F-4D97-AF65-F5344CB8AC3E}">
        <p14:creationId xmlns:p14="http://schemas.microsoft.com/office/powerpoint/2010/main" val="4011281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detail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文本框 132">
            <a:extLst>
              <a:ext uri="{FF2B5EF4-FFF2-40B4-BE49-F238E27FC236}">
                <a16:creationId xmlns:a16="http://schemas.microsoft.com/office/drawing/2014/main" id="{3DAB4D8A-333A-2661-C245-1FFBB2D28C2E}"/>
              </a:ext>
            </a:extLst>
          </p:cNvPr>
          <p:cNvSpPr txBox="1"/>
          <p:nvPr/>
        </p:nvSpPr>
        <p:spPr>
          <a:xfrm>
            <a:off x="4738808" y="2164591"/>
            <a:ext cx="1455481" cy="369332"/>
          </a:xfrm>
          <a:prstGeom prst="rect">
            <a:avLst/>
          </a:prstGeom>
          <a:noFill/>
        </p:spPr>
        <p:txBody>
          <a:bodyPr wrap="square" rtlCol="0">
            <a:spAutoFit/>
          </a:bodyPr>
          <a:lstStyle/>
          <a:p>
            <a:r>
              <a:rPr kumimoji="1" lang="zh-CN" altLang="en-US" dirty="0"/>
              <a:t>多分类模块</a:t>
            </a:r>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a:off x="3759535" y="2289165"/>
            <a:ext cx="2764613" cy="1338736"/>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2394093" y="1546496"/>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a:extLst>
              <a:ext uri="{FF2B5EF4-FFF2-40B4-BE49-F238E27FC236}">
                <a16:creationId xmlns:a16="http://schemas.microsoft.com/office/drawing/2014/main" id="{CFAD7A78-B361-4D82-47A0-6A71A5525A75}"/>
              </a:ext>
            </a:extLst>
          </p:cNvPr>
          <p:cNvSpPr/>
          <p:nvPr/>
        </p:nvSpPr>
        <p:spPr>
          <a:xfrm>
            <a:off x="696099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a:extLst>
              <a:ext uri="{FF2B5EF4-FFF2-40B4-BE49-F238E27FC236}">
                <a16:creationId xmlns:a16="http://schemas.microsoft.com/office/drawing/2014/main" id="{A2E670D6-7856-39F4-163D-A897733010E5}"/>
              </a:ext>
            </a:extLst>
          </p:cNvPr>
          <p:cNvSpPr/>
          <p:nvPr/>
        </p:nvSpPr>
        <p:spPr>
          <a:xfrm>
            <a:off x="749617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a:extLst>
              <a:ext uri="{FF2B5EF4-FFF2-40B4-BE49-F238E27FC236}">
                <a16:creationId xmlns:a16="http://schemas.microsoft.com/office/drawing/2014/main" id="{26548F1E-1BA4-07B0-B417-4B48C2367C10}"/>
              </a:ext>
            </a:extLst>
          </p:cNvPr>
          <p:cNvSpPr/>
          <p:nvPr/>
        </p:nvSpPr>
        <p:spPr>
          <a:xfrm>
            <a:off x="8090289"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a:extLst>
              <a:ext uri="{FF2B5EF4-FFF2-40B4-BE49-F238E27FC236}">
                <a16:creationId xmlns:a16="http://schemas.microsoft.com/office/drawing/2014/main" id="{3A25CEAB-2C81-872D-03B2-A6617E5AC0A1}"/>
              </a:ext>
            </a:extLst>
          </p:cNvPr>
          <p:cNvSpPr/>
          <p:nvPr/>
        </p:nvSpPr>
        <p:spPr>
          <a:xfrm>
            <a:off x="8625461"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57FBDF14-6DB6-BD01-4271-D31632177D6F}"/>
              </a:ext>
            </a:extLst>
          </p:cNvPr>
          <p:cNvSpPr/>
          <p:nvPr/>
        </p:nvSpPr>
        <p:spPr>
          <a:xfrm>
            <a:off x="916641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6CBAEE3C-091E-4E54-DAD4-38A0EB2D14A9}"/>
              </a:ext>
            </a:extLst>
          </p:cNvPr>
          <p:cNvSpPr/>
          <p:nvPr/>
        </p:nvSpPr>
        <p:spPr>
          <a:xfrm>
            <a:off x="970158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a:extLst>
              <a:ext uri="{FF2B5EF4-FFF2-40B4-BE49-F238E27FC236}">
                <a16:creationId xmlns:a16="http://schemas.microsoft.com/office/drawing/2014/main" id="{4BF852E2-9B11-B14F-FF60-B817B41BA7C2}"/>
              </a:ext>
            </a:extLst>
          </p:cNvPr>
          <p:cNvSpPr/>
          <p:nvPr/>
        </p:nvSpPr>
        <p:spPr>
          <a:xfrm>
            <a:off x="10295706"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a:extLst>
              <a:ext uri="{FF2B5EF4-FFF2-40B4-BE49-F238E27FC236}">
                <a16:creationId xmlns:a16="http://schemas.microsoft.com/office/drawing/2014/main" id="{435BF7DB-DD91-3178-B0D6-F79942565521}"/>
              </a:ext>
            </a:extLst>
          </p:cNvPr>
          <p:cNvSpPr/>
          <p:nvPr/>
        </p:nvSpPr>
        <p:spPr>
          <a:xfrm>
            <a:off x="10830878" y="3501282"/>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8" name="直线箭头连接符 137">
            <a:extLst>
              <a:ext uri="{FF2B5EF4-FFF2-40B4-BE49-F238E27FC236}">
                <a16:creationId xmlns:a16="http://schemas.microsoft.com/office/drawing/2014/main" id="{3F02BDEF-81EC-43E4-2F40-2E355FED92AA}"/>
              </a:ext>
            </a:extLst>
          </p:cNvPr>
          <p:cNvCxnSpPr/>
          <p:nvPr/>
        </p:nvCxnSpPr>
        <p:spPr>
          <a:xfrm flipH="1" flipV="1">
            <a:off x="7120074"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a:extLst>
              <a:ext uri="{FF2B5EF4-FFF2-40B4-BE49-F238E27FC236}">
                <a16:creationId xmlns:a16="http://schemas.microsoft.com/office/drawing/2014/main" id="{D0B54506-7C09-D508-AD54-4276526B5367}"/>
              </a:ext>
            </a:extLst>
          </p:cNvPr>
          <p:cNvCxnSpPr/>
          <p:nvPr/>
        </p:nvCxnSpPr>
        <p:spPr>
          <a:xfrm flipH="1" flipV="1">
            <a:off x="767595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a:extLst>
              <a:ext uri="{FF2B5EF4-FFF2-40B4-BE49-F238E27FC236}">
                <a16:creationId xmlns:a16="http://schemas.microsoft.com/office/drawing/2014/main" id="{4CF1F76A-0D6E-68C2-79F0-8C05DF7C0B96}"/>
              </a:ext>
            </a:extLst>
          </p:cNvPr>
          <p:cNvCxnSpPr/>
          <p:nvPr/>
        </p:nvCxnSpPr>
        <p:spPr>
          <a:xfrm flipH="1" flipV="1">
            <a:off x="82502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5E855ABD-6684-2410-06FD-09538B750D4E}"/>
              </a:ext>
            </a:extLst>
          </p:cNvPr>
          <p:cNvCxnSpPr/>
          <p:nvPr/>
        </p:nvCxnSpPr>
        <p:spPr>
          <a:xfrm flipH="1" flipV="1">
            <a:off x="87849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a:extLst>
              <a:ext uri="{FF2B5EF4-FFF2-40B4-BE49-F238E27FC236}">
                <a16:creationId xmlns:a16="http://schemas.microsoft.com/office/drawing/2014/main" id="{60F0828C-9614-8956-772D-6458DD83CF8C}"/>
              </a:ext>
            </a:extLst>
          </p:cNvPr>
          <p:cNvCxnSpPr>
            <a:endCxn id="145" idx="4"/>
          </p:cNvCxnSpPr>
          <p:nvPr/>
        </p:nvCxnSpPr>
        <p:spPr>
          <a:xfrm flipH="1" flipV="1">
            <a:off x="9352539"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A1BBE345-A27F-993A-CCB3-7D0D4D866F19}"/>
              </a:ext>
            </a:extLst>
          </p:cNvPr>
          <p:cNvCxnSpPr/>
          <p:nvPr/>
        </p:nvCxnSpPr>
        <p:spPr>
          <a:xfrm flipH="1" flipV="1">
            <a:off x="9844627"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B54695B9-F658-F328-D97A-844BD98EADF4}"/>
              </a:ext>
            </a:extLst>
          </p:cNvPr>
          <p:cNvCxnSpPr/>
          <p:nvPr/>
        </p:nvCxnSpPr>
        <p:spPr>
          <a:xfrm flipH="1" flipV="1">
            <a:off x="10461497" y="2897502"/>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a:extLst>
              <a:ext uri="{FF2B5EF4-FFF2-40B4-BE49-F238E27FC236}">
                <a16:creationId xmlns:a16="http://schemas.microsoft.com/office/drawing/2014/main" id="{F7BFBEDB-DF75-0058-8911-C0C1A9E9C0F4}"/>
              </a:ext>
            </a:extLst>
          </p:cNvPr>
          <p:cNvCxnSpPr/>
          <p:nvPr/>
        </p:nvCxnSpPr>
        <p:spPr>
          <a:xfrm flipH="1" flipV="1">
            <a:off x="10996115" y="289750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7E1569C5-9C9C-3DFB-1CE1-4551BDD9C5BC}"/>
              </a:ext>
            </a:extLst>
          </p:cNvPr>
          <p:cNvSpPr txBox="1"/>
          <p:nvPr/>
        </p:nvSpPr>
        <p:spPr>
          <a:xfrm>
            <a:off x="6951366" y="2173128"/>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47" name="文本框 146">
            <a:extLst>
              <a:ext uri="{FF2B5EF4-FFF2-40B4-BE49-F238E27FC236}">
                <a16:creationId xmlns:a16="http://schemas.microsoft.com/office/drawing/2014/main" id="{173F6DF8-6F04-3A45-547C-7DD2CD2DB6EB}"/>
              </a:ext>
            </a:extLst>
          </p:cNvPr>
          <p:cNvSpPr txBox="1"/>
          <p:nvPr/>
        </p:nvSpPr>
        <p:spPr>
          <a:xfrm>
            <a:off x="7481735" y="2168377"/>
            <a:ext cx="635084" cy="369332"/>
          </a:xfrm>
          <a:prstGeom prst="rect">
            <a:avLst/>
          </a:prstGeom>
          <a:noFill/>
        </p:spPr>
        <p:txBody>
          <a:bodyPr wrap="square" rtlCol="0">
            <a:spAutoFit/>
          </a:bodyPr>
          <a:lstStyle/>
          <a:p>
            <a:r>
              <a:rPr kumimoji="1" lang="en-US" altLang="zh-CN" dirty="0"/>
              <a:t>0.1</a:t>
            </a:r>
            <a:endParaRPr kumimoji="1" lang="zh-CN" altLang="en-US" dirty="0"/>
          </a:p>
        </p:txBody>
      </p:sp>
      <p:sp>
        <p:nvSpPr>
          <p:cNvPr id="148" name="文本框 147">
            <a:extLst>
              <a:ext uri="{FF2B5EF4-FFF2-40B4-BE49-F238E27FC236}">
                <a16:creationId xmlns:a16="http://schemas.microsoft.com/office/drawing/2014/main" id="{E20751F1-AB89-3BAA-B00B-456350AF340E}"/>
              </a:ext>
            </a:extLst>
          </p:cNvPr>
          <p:cNvSpPr txBox="1"/>
          <p:nvPr/>
        </p:nvSpPr>
        <p:spPr>
          <a:xfrm>
            <a:off x="8068487" y="2148712"/>
            <a:ext cx="535172" cy="369332"/>
          </a:xfrm>
          <a:prstGeom prst="rect">
            <a:avLst/>
          </a:prstGeom>
          <a:noFill/>
        </p:spPr>
        <p:txBody>
          <a:bodyPr wrap="square" rtlCol="0">
            <a:spAutoFit/>
          </a:bodyPr>
          <a:lstStyle/>
          <a:p>
            <a:r>
              <a:rPr kumimoji="1" lang="en-US" altLang="zh-CN" dirty="0">
                <a:solidFill>
                  <a:srgbClr val="FF0000"/>
                </a:solidFill>
              </a:rPr>
              <a:t>0.1</a:t>
            </a:r>
            <a:endParaRPr kumimoji="1" lang="zh-CN" altLang="en-US" dirty="0">
              <a:solidFill>
                <a:srgbClr val="FF0000"/>
              </a:solidFill>
            </a:endParaRPr>
          </a:p>
        </p:txBody>
      </p:sp>
      <p:sp>
        <p:nvSpPr>
          <p:cNvPr id="149" name="文本框 148">
            <a:extLst>
              <a:ext uri="{FF2B5EF4-FFF2-40B4-BE49-F238E27FC236}">
                <a16:creationId xmlns:a16="http://schemas.microsoft.com/office/drawing/2014/main" id="{21C4A833-22A6-1F0C-CD23-65300411F565}"/>
              </a:ext>
            </a:extLst>
          </p:cNvPr>
          <p:cNvSpPr txBox="1"/>
          <p:nvPr/>
        </p:nvSpPr>
        <p:spPr>
          <a:xfrm>
            <a:off x="8649608" y="2153793"/>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50" name="文本框 149">
            <a:extLst>
              <a:ext uri="{FF2B5EF4-FFF2-40B4-BE49-F238E27FC236}">
                <a16:creationId xmlns:a16="http://schemas.microsoft.com/office/drawing/2014/main" id="{85C21481-2A91-ACDF-F1B7-A48736EA422B}"/>
              </a:ext>
            </a:extLst>
          </p:cNvPr>
          <p:cNvSpPr txBox="1"/>
          <p:nvPr/>
        </p:nvSpPr>
        <p:spPr>
          <a:xfrm>
            <a:off x="9148784" y="2156207"/>
            <a:ext cx="535172" cy="369332"/>
          </a:xfrm>
          <a:prstGeom prst="rect">
            <a:avLst/>
          </a:prstGeom>
          <a:noFill/>
        </p:spPr>
        <p:txBody>
          <a:bodyPr wrap="square" rtlCol="0">
            <a:spAutoFit/>
          </a:bodyPr>
          <a:lstStyle/>
          <a:p>
            <a:r>
              <a:rPr kumimoji="1" lang="en-US" altLang="zh-CN"/>
              <a:t>0.1</a:t>
            </a:r>
            <a:endParaRPr kumimoji="1" lang="zh-CN" altLang="en-US" dirty="0"/>
          </a:p>
        </p:txBody>
      </p:sp>
      <p:sp>
        <p:nvSpPr>
          <p:cNvPr id="151" name="文本框 150">
            <a:extLst>
              <a:ext uri="{FF2B5EF4-FFF2-40B4-BE49-F238E27FC236}">
                <a16:creationId xmlns:a16="http://schemas.microsoft.com/office/drawing/2014/main" id="{C8995F6E-DA69-A2D2-3558-178FD555B0C4}"/>
              </a:ext>
            </a:extLst>
          </p:cNvPr>
          <p:cNvSpPr txBox="1"/>
          <p:nvPr/>
        </p:nvSpPr>
        <p:spPr>
          <a:xfrm>
            <a:off x="9695606" y="2149855"/>
            <a:ext cx="535172" cy="369332"/>
          </a:xfrm>
          <a:prstGeom prst="rect">
            <a:avLst/>
          </a:prstGeom>
          <a:noFill/>
        </p:spPr>
        <p:txBody>
          <a:bodyPr wrap="square" rtlCol="0">
            <a:spAutoFit/>
          </a:bodyPr>
          <a:lstStyle/>
          <a:p>
            <a:r>
              <a:rPr kumimoji="1" lang="en-US" altLang="zh-CN" dirty="0"/>
              <a:t>0.3</a:t>
            </a:r>
            <a:endParaRPr kumimoji="1" lang="zh-CN" altLang="en-US" dirty="0"/>
          </a:p>
        </p:txBody>
      </p:sp>
      <p:sp>
        <p:nvSpPr>
          <p:cNvPr id="152" name="文本框 151">
            <a:extLst>
              <a:ext uri="{FF2B5EF4-FFF2-40B4-BE49-F238E27FC236}">
                <a16:creationId xmlns:a16="http://schemas.microsoft.com/office/drawing/2014/main" id="{1F1987C6-9BF6-0978-2DFA-2B1ACF14712C}"/>
              </a:ext>
            </a:extLst>
          </p:cNvPr>
          <p:cNvSpPr txBox="1"/>
          <p:nvPr/>
        </p:nvSpPr>
        <p:spPr>
          <a:xfrm>
            <a:off x="10315065" y="2144774"/>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53" name="文本框 152">
            <a:extLst>
              <a:ext uri="{FF2B5EF4-FFF2-40B4-BE49-F238E27FC236}">
                <a16:creationId xmlns:a16="http://schemas.microsoft.com/office/drawing/2014/main" id="{D5F87324-B36E-43DF-6423-38379604FD27}"/>
              </a:ext>
            </a:extLst>
          </p:cNvPr>
          <p:cNvSpPr txBox="1"/>
          <p:nvPr/>
        </p:nvSpPr>
        <p:spPr>
          <a:xfrm>
            <a:off x="10886354" y="2149855"/>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54" name="直线连接符 153">
            <a:extLst>
              <a:ext uri="{FF2B5EF4-FFF2-40B4-BE49-F238E27FC236}">
                <a16:creationId xmlns:a16="http://schemas.microsoft.com/office/drawing/2014/main" id="{203BD3E1-29C1-0DAC-DFD6-27CD33D1E142}"/>
              </a:ext>
            </a:extLst>
          </p:cNvPr>
          <p:cNvCxnSpPr/>
          <p:nvPr/>
        </p:nvCxnSpPr>
        <p:spPr>
          <a:xfrm>
            <a:off x="7051248" y="4305267"/>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线连接符 154">
            <a:extLst>
              <a:ext uri="{FF2B5EF4-FFF2-40B4-BE49-F238E27FC236}">
                <a16:creationId xmlns:a16="http://schemas.microsoft.com/office/drawing/2014/main" id="{2931BD3C-6405-2B66-35CD-E572FD0F4BCF}"/>
              </a:ext>
            </a:extLst>
          </p:cNvPr>
          <p:cNvCxnSpPr/>
          <p:nvPr/>
        </p:nvCxnSpPr>
        <p:spPr>
          <a:xfrm>
            <a:off x="7110242" y="4524401"/>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线连接符 155">
            <a:extLst>
              <a:ext uri="{FF2B5EF4-FFF2-40B4-BE49-F238E27FC236}">
                <a16:creationId xmlns:a16="http://schemas.microsoft.com/office/drawing/2014/main" id="{ACD16ADF-48C8-EA34-072A-5E42D96B4619}"/>
              </a:ext>
            </a:extLst>
          </p:cNvPr>
          <p:cNvCxnSpPr/>
          <p:nvPr/>
        </p:nvCxnSpPr>
        <p:spPr>
          <a:xfrm flipH="1" flipV="1">
            <a:off x="8939588" y="4539117"/>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线连接符 156">
            <a:extLst>
              <a:ext uri="{FF2B5EF4-FFF2-40B4-BE49-F238E27FC236}">
                <a16:creationId xmlns:a16="http://schemas.microsoft.com/office/drawing/2014/main" id="{0B6D4488-A0DD-E8FE-B73A-17AEAEF4367F}"/>
              </a:ext>
            </a:extLst>
          </p:cNvPr>
          <p:cNvCxnSpPr/>
          <p:nvPr/>
        </p:nvCxnSpPr>
        <p:spPr>
          <a:xfrm flipH="1">
            <a:off x="9067407" y="4539117"/>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线连接符 157">
            <a:extLst>
              <a:ext uri="{FF2B5EF4-FFF2-40B4-BE49-F238E27FC236}">
                <a16:creationId xmlns:a16="http://schemas.microsoft.com/office/drawing/2014/main" id="{BD53A5B2-87B9-9F08-5F80-50BF01B95680}"/>
              </a:ext>
            </a:extLst>
          </p:cNvPr>
          <p:cNvCxnSpPr/>
          <p:nvPr/>
        </p:nvCxnSpPr>
        <p:spPr>
          <a:xfrm flipV="1">
            <a:off x="9185395" y="4524401"/>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线连接符 158">
            <a:extLst>
              <a:ext uri="{FF2B5EF4-FFF2-40B4-BE49-F238E27FC236}">
                <a16:creationId xmlns:a16="http://schemas.microsoft.com/office/drawing/2014/main" id="{40A7597F-9903-DD8F-5602-24A6E4FEC67A}"/>
              </a:ext>
            </a:extLst>
          </p:cNvPr>
          <p:cNvCxnSpPr/>
          <p:nvPr/>
        </p:nvCxnSpPr>
        <p:spPr>
          <a:xfrm flipH="1">
            <a:off x="11147769" y="4298259"/>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0" name="矩形 159">
            <a:extLst>
              <a:ext uri="{FF2B5EF4-FFF2-40B4-BE49-F238E27FC236}">
                <a16:creationId xmlns:a16="http://schemas.microsoft.com/office/drawing/2014/main" id="{092A9CCB-C929-E70D-F6DF-3C49499D3236}"/>
              </a:ext>
            </a:extLst>
          </p:cNvPr>
          <p:cNvSpPr/>
          <p:nvPr/>
        </p:nvSpPr>
        <p:spPr>
          <a:xfrm>
            <a:off x="8431574" y="4695316"/>
            <a:ext cx="1338828" cy="369332"/>
          </a:xfrm>
          <a:prstGeom prst="rect">
            <a:avLst/>
          </a:prstGeom>
        </p:spPr>
        <p:txBody>
          <a:bodyPr wrap="none">
            <a:spAutoFit/>
          </a:bodyPr>
          <a:lstStyle/>
          <a:p>
            <a:r>
              <a:rPr lang="zh-CN" altLang="en-US"/>
              <a:t>单词表大小</a:t>
            </a:r>
            <a:endParaRPr lang="zh-CN" altLang="en-US" dirty="0"/>
          </a:p>
        </p:txBody>
      </p:sp>
      <p:sp>
        <p:nvSpPr>
          <p:cNvPr id="161" name="文本框 160">
            <a:extLst>
              <a:ext uri="{FF2B5EF4-FFF2-40B4-BE49-F238E27FC236}">
                <a16:creationId xmlns:a16="http://schemas.microsoft.com/office/drawing/2014/main" id="{6B7B1D27-9405-FD91-A586-E9743EEF1BFC}"/>
              </a:ext>
            </a:extLst>
          </p:cNvPr>
          <p:cNvSpPr txBox="1"/>
          <p:nvPr/>
        </p:nvSpPr>
        <p:spPr>
          <a:xfrm>
            <a:off x="8068487" y="1754679"/>
            <a:ext cx="578080" cy="365978"/>
          </a:xfrm>
          <a:prstGeom prst="rect">
            <a:avLst/>
          </a:prstGeom>
          <a:noFill/>
        </p:spPr>
        <p:txBody>
          <a:bodyPr wrap="square" rtlCol="0">
            <a:spAutoFit/>
          </a:bodyPr>
          <a:lstStyle/>
          <a:p>
            <a:r>
              <a:rPr kumimoji="1" lang="zh-CN" altLang="en-US" dirty="0">
                <a:solidFill>
                  <a:srgbClr val="FF0000"/>
                </a:solidFill>
              </a:rPr>
              <a:t>我</a:t>
            </a:r>
          </a:p>
        </p:txBody>
      </p:sp>
      <p:sp>
        <p:nvSpPr>
          <p:cNvPr id="162" name="文本框 161">
            <a:extLst>
              <a:ext uri="{FF2B5EF4-FFF2-40B4-BE49-F238E27FC236}">
                <a16:creationId xmlns:a16="http://schemas.microsoft.com/office/drawing/2014/main" id="{1EAD1A3C-34A8-63BF-2501-722EB265973C}"/>
              </a:ext>
            </a:extLst>
          </p:cNvPr>
          <p:cNvSpPr txBox="1"/>
          <p:nvPr/>
        </p:nvSpPr>
        <p:spPr>
          <a:xfrm>
            <a:off x="6903201" y="1754679"/>
            <a:ext cx="340242" cy="369332"/>
          </a:xfrm>
          <a:prstGeom prst="rect">
            <a:avLst/>
          </a:prstGeom>
          <a:noFill/>
        </p:spPr>
        <p:txBody>
          <a:bodyPr wrap="square" rtlCol="0">
            <a:spAutoFit/>
          </a:bodyPr>
          <a:lstStyle/>
          <a:p>
            <a:r>
              <a:rPr kumimoji="1" lang="zh-CN" altLang="en-US"/>
              <a:t>啊</a:t>
            </a:r>
          </a:p>
        </p:txBody>
      </p:sp>
      <p:sp>
        <p:nvSpPr>
          <p:cNvPr id="163" name="文本框 162">
            <a:extLst>
              <a:ext uri="{FF2B5EF4-FFF2-40B4-BE49-F238E27FC236}">
                <a16:creationId xmlns:a16="http://schemas.microsoft.com/office/drawing/2014/main" id="{931F4861-B089-6608-6052-2A0C19FF00DA}"/>
              </a:ext>
            </a:extLst>
          </p:cNvPr>
          <p:cNvSpPr txBox="1"/>
          <p:nvPr/>
        </p:nvSpPr>
        <p:spPr>
          <a:xfrm>
            <a:off x="10722144" y="172906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64" name="文本框 163">
            <a:extLst>
              <a:ext uri="{FF2B5EF4-FFF2-40B4-BE49-F238E27FC236}">
                <a16:creationId xmlns:a16="http://schemas.microsoft.com/office/drawing/2014/main" id="{B9ED0781-80DE-7921-7C7E-DC4873CB09D2}"/>
              </a:ext>
            </a:extLst>
          </p:cNvPr>
          <p:cNvSpPr txBox="1"/>
          <p:nvPr/>
        </p:nvSpPr>
        <p:spPr>
          <a:xfrm>
            <a:off x="7501154" y="1738751"/>
            <a:ext cx="340242" cy="369332"/>
          </a:xfrm>
          <a:prstGeom prst="rect">
            <a:avLst/>
          </a:prstGeom>
          <a:noFill/>
        </p:spPr>
        <p:txBody>
          <a:bodyPr wrap="square" rtlCol="0">
            <a:spAutoFit/>
          </a:bodyPr>
          <a:lstStyle/>
          <a:p>
            <a:r>
              <a:rPr kumimoji="1" lang="zh-CN" altLang="en-US" dirty="0"/>
              <a:t>爱</a:t>
            </a:r>
          </a:p>
        </p:txBody>
      </p:sp>
      <p:sp>
        <p:nvSpPr>
          <p:cNvPr id="165" name="文本框 164">
            <a:extLst>
              <a:ext uri="{FF2B5EF4-FFF2-40B4-BE49-F238E27FC236}">
                <a16:creationId xmlns:a16="http://schemas.microsoft.com/office/drawing/2014/main" id="{63322AF5-D785-3704-3065-EBE053591E06}"/>
              </a:ext>
            </a:extLst>
          </p:cNvPr>
          <p:cNvSpPr txBox="1"/>
          <p:nvPr/>
        </p:nvSpPr>
        <p:spPr>
          <a:xfrm flipH="1">
            <a:off x="8939588" y="1682684"/>
            <a:ext cx="1692004" cy="369332"/>
          </a:xfrm>
          <a:prstGeom prst="rect">
            <a:avLst/>
          </a:prstGeom>
          <a:noFill/>
        </p:spPr>
        <p:txBody>
          <a:bodyPr wrap="square" rtlCol="0">
            <a:spAutoFit/>
          </a:bodyPr>
          <a:lstStyle/>
          <a:p>
            <a:r>
              <a:rPr kumimoji="1" lang="en-US" altLang="zh-CN"/>
              <a:t>……</a:t>
            </a:r>
            <a:endParaRPr kumimoji="1" lang="zh-CN" altLang="en-US" dirty="0"/>
          </a:p>
        </p:txBody>
      </p:sp>
      <p:sp>
        <p:nvSpPr>
          <p:cNvPr id="166" name="文本框 165">
            <a:extLst>
              <a:ext uri="{FF2B5EF4-FFF2-40B4-BE49-F238E27FC236}">
                <a16:creationId xmlns:a16="http://schemas.microsoft.com/office/drawing/2014/main" id="{CC95E7B8-90B9-3637-2332-26C9F9732560}"/>
              </a:ext>
            </a:extLst>
          </p:cNvPr>
          <p:cNvSpPr txBox="1"/>
          <p:nvPr/>
        </p:nvSpPr>
        <p:spPr>
          <a:xfrm>
            <a:off x="9714285" y="1711624"/>
            <a:ext cx="919538" cy="369332"/>
          </a:xfrm>
          <a:prstGeom prst="rect">
            <a:avLst/>
          </a:prstGeom>
          <a:noFill/>
        </p:spPr>
        <p:txBody>
          <a:bodyPr wrap="square" rtlCol="0">
            <a:spAutoFit/>
          </a:bodyPr>
          <a:lstStyle/>
          <a:p>
            <a:r>
              <a:rPr kumimoji="1" lang="zh-CN" altLang="en-US" dirty="0"/>
              <a:t>上</a:t>
            </a:r>
          </a:p>
        </p:txBody>
      </p:sp>
      <p:sp>
        <p:nvSpPr>
          <p:cNvPr id="167" name="文本框 166">
            <a:extLst>
              <a:ext uri="{FF2B5EF4-FFF2-40B4-BE49-F238E27FC236}">
                <a16:creationId xmlns:a16="http://schemas.microsoft.com/office/drawing/2014/main" id="{87C3F5BF-EBF5-8D97-2185-62E42B794709}"/>
              </a:ext>
            </a:extLst>
          </p:cNvPr>
          <p:cNvSpPr txBox="1"/>
          <p:nvPr/>
        </p:nvSpPr>
        <p:spPr>
          <a:xfrm>
            <a:off x="6356548" y="2164591"/>
            <a:ext cx="678426" cy="366678"/>
          </a:xfrm>
          <a:prstGeom prst="rect">
            <a:avLst/>
          </a:prstGeom>
          <a:noFill/>
        </p:spPr>
        <p:txBody>
          <a:bodyPr wrap="square" rtlCol="0">
            <a:spAutoFit/>
          </a:bodyPr>
          <a:lstStyle/>
          <a:p>
            <a:r>
              <a:rPr kumimoji="1" lang="en-US" altLang="zh-CN" dirty="0"/>
              <a:t>y=</a:t>
            </a:r>
            <a:endParaRPr kumimoji="1" lang="zh-CN" altLang="en-US" dirty="0"/>
          </a:p>
        </p:txBody>
      </p:sp>
      <p:sp>
        <p:nvSpPr>
          <p:cNvPr id="169" name="文本框 168">
            <a:extLst>
              <a:ext uri="{FF2B5EF4-FFF2-40B4-BE49-F238E27FC236}">
                <a16:creationId xmlns:a16="http://schemas.microsoft.com/office/drawing/2014/main" id="{9001EC81-F91F-8108-432A-17C36F45DD73}"/>
              </a:ext>
            </a:extLst>
          </p:cNvPr>
          <p:cNvSpPr txBox="1"/>
          <p:nvPr/>
        </p:nvSpPr>
        <p:spPr>
          <a:xfrm>
            <a:off x="725305" y="2099321"/>
            <a:ext cx="1090317" cy="369332"/>
          </a:xfrm>
          <a:prstGeom prst="rect">
            <a:avLst/>
          </a:prstGeom>
          <a:noFill/>
        </p:spPr>
        <p:txBody>
          <a:bodyPr wrap="square" rtlCol="0">
            <a:spAutoFit/>
          </a:bodyPr>
          <a:lstStyle/>
          <a:p>
            <a:r>
              <a:rPr kumimoji="1" lang="en-US" altLang="zh-CN" dirty="0" err="1"/>
              <a:t>softmax</a:t>
            </a:r>
            <a:endParaRPr kumimoji="1" lang="zh-CN" altLang="en-US" dirty="0"/>
          </a:p>
        </p:txBody>
      </p:sp>
      <p:sp>
        <p:nvSpPr>
          <p:cNvPr id="38" name="文本框 37">
            <a:extLst>
              <a:ext uri="{FF2B5EF4-FFF2-40B4-BE49-F238E27FC236}">
                <a16:creationId xmlns:a16="http://schemas.microsoft.com/office/drawing/2014/main" id="{E87C84F1-6F09-3C75-51F9-B158738E3550}"/>
              </a:ext>
            </a:extLst>
          </p:cNvPr>
          <p:cNvSpPr txBox="1"/>
          <p:nvPr/>
        </p:nvSpPr>
        <p:spPr>
          <a:xfrm>
            <a:off x="6852173" y="965930"/>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39" name="文本框 38">
            <a:extLst>
              <a:ext uri="{FF2B5EF4-FFF2-40B4-BE49-F238E27FC236}">
                <a16:creationId xmlns:a16="http://schemas.microsoft.com/office/drawing/2014/main" id="{ED9AF73F-2389-F691-A114-0F007CBC41E2}"/>
              </a:ext>
            </a:extLst>
          </p:cNvPr>
          <p:cNvSpPr txBox="1"/>
          <p:nvPr/>
        </p:nvSpPr>
        <p:spPr>
          <a:xfrm>
            <a:off x="9708292" y="929956"/>
            <a:ext cx="635084" cy="369332"/>
          </a:xfrm>
          <a:prstGeom prst="rect">
            <a:avLst/>
          </a:prstGeom>
          <a:noFill/>
        </p:spPr>
        <p:txBody>
          <a:bodyPr wrap="square" rtlCol="0">
            <a:spAutoFit/>
          </a:bodyPr>
          <a:lstStyle/>
          <a:p>
            <a:r>
              <a:rPr kumimoji="1" lang="en-US" altLang="zh-CN" dirty="0"/>
              <a:t>0</a:t>
            </a:r>
            <a:endParaRPr kumimoji="1" lang="zh-CN" altLang="en-US" dirty="0"/>
          </a:p>
        </p:txBody>
      </p:sp>
      <p:sp>
        <p:nvSpPr>
          <p:cNvPr id="51" name="文本框 50">
            <a:extLst>
              <a:ext uri="{FF2B5EF4-FFF2-40B4-BE49-F238E27FC236}">
                <a16:creationId xmlns:a16="http://schemas.microsoft.com/office/drawing/2014/main" id="{3D3FB3B4-51F1-CCCA-9C55-4DC0875E5216}"/>
              </a:ext>
            </a:extLst>
          </p:cNvPr>
          <p:cNvSpPr txBox="1"/>
          <p:nvPr/>
        </p:nvSpPr>
        <p:spPr>
          <a:xfrm>
            <a:off x="7602393" y="966315"/>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4" name="文本框 53">
            <a:extLst>
              <a:ext uri="{FF2B5EF4-FFF2-40B4-BE49-F238E27FC236}">
                <a16:creationId xmlns:a16="http://schemas.microsoft.com/office/drawing/2014/main" id="{1FD559DD-8993-508A-AC80-A50A9E320F71}"/>
              </a:ext>
            </a:extLst>
          </p:cNvPr>
          <p:cNvSpPr txBox="1"/>
          <p:nvPr/>
        </p:nvSpPr>
        <p:spPr>
          <a:xfrm>
            <a:off x="8511087" y="946595"/>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55" name="文本框 54">
            <a:extLst>
              <a:ext uri="{FF2B5EF4-FFF2-40B4-BE49-F238E27FC236}">
                <a16:creationId xmlns:a16="http://schemas.microsoft.com/office/drawing/2014/main" id="{1273F0AB-229D-132C-1081-9A17DBBDAF5F}"/>
              </a:ext>
            </a:extLst>
          </p:cNvPr>
          <p:cNvSpPr txBox="1"/>
          <p:nvPr/>
        </p:nvSpPr>
        <p:spPr>
          <a:xfrm>
            <a:off x="9010263" y="949009"/>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6" name="文本框 55">
            <a:extLst>
              <a:ext uri="{FF2B5EF4-FFF2-40B4-BE49-F238E27FC236}">
                <a16:creationId xmlns:a16="http://schemas.microsoft.com/office/drawing/2014/main" id="{B534241C-A686-4F1F-72F4-F51F3AF9720A}"/>
              </a:ext>
            </a:extLst>
          </p:cNvPr>
          <p:cNvSpPr txBox="1"/>
          <p:nvPr/>
        </p:nvSpPr>
        <p:spPr>
          <a:xfrm>
            <a:off x="8068487" y="976749"/>
            <a:ext cx="535172" cy="369332"/>
          </a:xfrm>
          <a:prstGeom prst="rect">
            <a:avLst/>
          </a:prstGeom>
          <a:noFill/>
        </p:spPr>
        <p:txBody>
          <a:bodyPr wrap="square" rtlCol="0">
            <a:spAutoFit/>
          </a:bodyPr>
          <a:lstStyle/>
          <a:p>
            <a:r>
              <a:rPr kumimoji="1" lang="en-US" altLang="zh-CN" dirty="0">
                <a:solidFill>
                  <a:srgbClr val="FF0000"/>
                </a:solidFill>
              </a:rPr>
              <a:t>1</a:t>
            </a:r>
            <a:endParaRPr kumimoji="1" lang="zh-CN" altLang="en-US" dirty="0">
              <a:solidFill>
                <a:srgbClr val="FF0000"/>
              </a:solidFill>
            </a:endParaRPr>
          </a:p>
        </p:txBody>
      </p:sp>
      <p:sp>
        <p:nvSpPr>
          <p:cNvPr id="57" name="文本框 56">
            <a:extLst>
              <a:ext uri="{FF2B5EF4-FFF2-40B4-BE49-F238E27FC236}">
                <a16:creationId xmlns:a16="http://schemas.microsoft.com/office/drawing/2014/main" id="{16CBB4C0-F23E-3EBF-23FF-2F51AE6F5C71}"/>
              </a:ext>
            </a:extLst>
          </p:cNvPr>
          <p:cNvSpPr txBox="1"/>
          <p:nvPr/>
        </p:nvSpPr>
        <p:spPr>
          <a:xfrm>
            <a:off x="10265032" y="93757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58" name="文本框 57">
            <a:extLst>
              <a:ext uri="{FF2B5EF4-FFF2-40B4-BE49-F238E27FC236}">
                <a16:creationId xmlns:a16="http://schemas.microsoft.com/office/drawing/2014/main" id="{53C42BDB-2DA1-850E-082D-2D8A9A91588B}"/>
              </a:ext>
            </a:extLst>
          </p:cNvPr>
          <p:cNvSpPr txBox="1"/>
          <p:nvPr/>
        </p:nvSpPr>
        <p:spPr>
          <a:xfrm>
            <a:off x="10836321" y="942657"/>
            <a:ext cx="535172" cy="369332"/>
          </a:xfrm>
          <a:prstGeom prst="rect">
            <a:avLst/>
          </a:prstGeom>
          <a:noFill/>
        </p:spPr>
        <p:txBody>
          <a:bodyPr wrap="square" rtlCol="0">
            <a:spAutoFit/>
          </a:bodyPr>
          <a:lstStyle/>
          <a:p>
            <a:r>
              <a:rPr kumimoji="1" lang="en-US" altLang="zh-CN" dirty="0"/>
              <a:t>0</a:t>
            </a:r>
            <a:endParaRPr kumimoji="1" lang="zh-CN" altLang="en-US" dirty="0"/>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AA1A6F2B-45A0-87A1-A3A9-F5AA5D9AF037}"/>
                  </a:ext>
                </a:extLst>
              </p:cNvPr>
              <p:cNvSpPr txBox="1"/>
              <p:nvPr/>
            </p:nvSpPr>
            <p:spPr>
              <a:xfrm>
                <a:off x="7723671" y="442822"/>
                <a:ext cx="1413720" cy="346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𝐿</m:t>
                      </m:r>
                      <m:r>
                        <a:rPr kumimoji="1" lang="en-US" altLang="zh-CN" b="0" i="1" smtClean="0">
                          <a:latin typeface="Cambria Math"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charset="0"/>
                            </a:rPr>
                            <m:t>log</m:t>
                          </m:r>
                        </m:fName>
                        <m:e>
                          <m:sSub>
                            <m:sSubPr>
                              <m:ctrlPr>
                                <a:rPr kumimoji="1" lang="en-US" altLang="zh-CN" b="0" i="1" smtClean="0">
                                  <a:latin typeface="Cambria Math" panose="02040503050406030204" pitchFamily="18" charset="0"/>
                                </a:rPr>
                              </m:ctrlPr>
                            </m:sSubPr>
                            <m:e>
                              <m:r>
                                <a:rPr kumimoji="1" lang="en-US" altLang="zh-CN" b="0" i="1" smtClean="0">
                                  <a:latin typeface="Cambria Math" charset="0"/>
                                </a:rPr>
                                <m:t>𝑃</m:t>
                              </m:r>
                            </m:e>
                            <m:sub>
                              <m:r>
                                <a:rPr kumimoji="1" lang="zh-CN" altLang="en-US" i="1">
                                  <a:latin typeface="Cambria Math" panose="02040503050406030204" pitchFamily="18" charset="0"/>
                                </a:rPr>
                                <m:t>我</m:t>
                              </m:r>
                            </m:sub>
                          </m:sSub>
                        </m:e>
                      </m:func>
                    </m:oMath>
                  </m:oMathPara>
                </a14:m>
                <a:endParaRPr kumimoji="1" lang="zh-CN" altLang="en-US" sz="2400" dirty="0"/>
              </a:p>
            </p:txBody>
          </p:sp>
        </mc:Choice>
        <mc:Fallback xmlns="">
          <p:sp>
            <p:nvSpPr>
              <p:cNvPr id="59" name="文本框 58">
                <a:extLst>
                  <a:ext uri="{FF2B5EF4-FFF2-40B4-BE49-F238E27FC236}">
                    <a16:creationId xmlns:a16="http://schemas.microsoft.com/office/drawing/2014/main" id="{AA1A6F2B-45A0-87A1-A3A9-F5AA5D9AF037}"/>
                  </a:ext>
                </a:extLst>
              </p:cNvPr>
              <p:cNvSpPr txBox="1">
                <a:spLocks noRot="1" noChangeAspect="1" noMove="1" noResize="1" noEditPoints="1" noAdjustHandles="1" noChangeArrowheads="1" noChangeShapeType="1" noTextEdit="1"/>
              </p:cNvSpPr>
              <p:nvPr/>
            </p:nvSpPr>
            <p:spPr>
              <a:xfrm>
                <a:off x="7723671" y="442822"/>
                <a:ext cx="1413720" cy="346505"/>
              </a:xfrm>
              <a:prstGeom prst="rect">
                <a:avLst/>
              </a:prstGeom>
              <a:blipFill>
                <a:blip r:embed="rId4"/>
                <a:stretch>
                  <a:fillRect l="-3571" t="-3704" r="-4464" b="-3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132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NPLM: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4986078" y="29868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599779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7008776" y="29833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3975098" y="300879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4315340" y="4321026"/>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5449036" y="4321026"/>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6584357" y="4325202"/>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5449036" y="1663239"/>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4145219" y="3378130"/>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4589720" y="3352730"/>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4589720" y="3352730"/>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4145219" y="3378130"/>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5156199" y="3356198"/>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5722086" y="3352730"/>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4145219" y="2141409"/>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5722086" y="3352730"/>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4145219" y="3378130"/>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6167917" y="3352730"/>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6858737" y="3352730"/>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5156199" y="3356198"/>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4589720" y="3356198"/>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5156199" y="2141409"/>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5723416" y="2141409"/>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5723416" y="2141409"/>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4587197"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6874119" y="48075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5738685" y="479919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5707086" y="1088048"/>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5449036" y="637326"/>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2172698" y="5443845"/>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3305064" y="5443845"/>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4331743" y="5460602"/>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5360825" y="5443845"/>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6738189" y="5443845"/>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7425069" y="5443845"/>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7995341" y="5443845"/>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8718011" y="5443845"/>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4301372" y="5245147"/>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A48978-65B4-2C54-620C-BF99CD7A763F}"/>
                  </a:ext>
                </a:extLst>
              </p:cNvPr>
              <p:cNvSpPr txBox="1"/>
              <p:nvPr/>
            </p:nvSpPr>
            <p:spPr>
              <a:xfrm>
                <a:off x="6167917" y="1065922"/>
                <a:ext cx="13383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sSub>
                        </m:e>
                      </m:func>
                    </m:oMath>
                  </m:oMathPara>
                </a14:m>
                <a:endParaRPr kumimoji="1" lang="zh-CN" altLang="en-US" sz="2400" dirty="0">
                  <a:solidFill>
                    <a:srgbClr val="FF0000"/>
                  </a:solidFill>
                </a:endParaRPr>
              </a:p>
            </p:txBody>
          </p:sp>
        </mc:Choice>
        <mc:Fallback xmlns="">
          <p:sp>
            <p:nvSpPr>
              <p:cNvPr id="39" name="文本框 38">
                <a:extLst>
                  <a:ext uri="{FF2B5EF4-FFF2-40B4-BE49-F238E27FC236}">
                    <a16:creationId xmlns:a16="http://schemas.microsoft.com/office/drawing/2014/main" id="{ADA48978-65B4-2C54-620C-BF99CD7A763F}"/>
                  </a:ext>
                </a:extLst>
              </p:cNvPr>
              <p:cNvSpPr txBox="1">
                <a:spLocks noRot="1" noChangeAspect="1" noMove="1" noResize="1" noEditPoints="1" noAdjustHandles="1" noChangeArrowheads="1" noChangeShapeType="1" noTextEdit="1"/>
              </p:cNvSpPr>
              <p:nvPr/>
            </p:nvSpPr>
            <p:spPr>
              <a:xfrm>
                <a:off x="6167917" y="1065922"/>
                <a:ext cx="1338380" cy="276999"/>
              </a:xfrm>
              <a:prstGeom prst="rect">
                <a:avLst/>
              </a:prstGeom>
              <a:blipFill>
                <a:blip r:embed="rId4"/>
                <a:stretch>
                  <a:fillRect l="-3774" t="-4545" b="-36364"/>
                </a:stretch>
              </a:blipFill>
            </p:spPr>
            <p:txBody>
              <a:bodyPr/>
              <a:lstStyle/>
              <a:p>
                <a:r>
                  <a:rPr lang="zh-CN" altLang="en-US">
                    <a:noFill/>
                  </a:rPr>
                  <a:t> </a:t>
                </a:r>
              </a:p>
            </p:txBody>
          </p:sp>
        </mc:Fallback>
      </mc:AlternateContent>
      <p:cxnSp>
        <p:nvCxnSpPr>
          <p:cNvPr id="40" name="直线箭头连接符 39">
            <a:extLst>
              <a:ext uri="{FF2B5EF4-FFF2-40B4-BE49-F238E27FC236}">
                <a16:creationId xmlns:a16="http://schemas.microsoft.com/office/drawing/2014/main" id="{AA8C0813-5C77-B07B-AAE1-6B3BF53F5506}"/>
              </a:ext>
            </a:extLst>
          </p:cNvPr>
          <p:cNvCxnSpPr/>
          <p:nvPr/>
        </p:nvCxnSpPr>
        <p:spPr>
          <a:xfrm>
            <a:off x="5869293" y="1088048"/>
            <a:ext cx="0" cy="504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5B19378-68CF-6DDC-1FD9-80751CC4F5B3}"/>
              </a:ext>
            </a:extLst>
          </p:cNvPr>
          <p:cNvCxnSpPr/>
          <p:nvPr/>
        </p:nvCxnSpPr>
        <p:spPr>
          <a:xfrm flipH="1">
            <a:off x="4218707" y="2161607"/>
            <a:ext cx="1283272" cy="6818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7F936582-741B-87FB-60E0-E27AFFC8441E}"/>
              </a:ext>
            </a:extLst>
          </p:cNvPr>
          <p:cNvCxnSpPr/>
          <p:nvPr/>
        </p:nvCxnSpPr>
        <p:spPr>
          <a:xfrm flipH="1">
            <a:off x="5299977" y="2310556"/>
            <a:ext cx="415215" cy="6696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35BE9C3A-B45A-630F-AB96-4E95AF7A8361}"/>
              </a:ext>
            </a:extLst>
          </p:cNvPr>
          <p:cNvCxnSpPr/>
          <p:nvPr/>
        </p:nvCxnSpPr>
        <p:spPr>
          <a:xfrm>
            <a:off x="5716966" y="2278261"/>
            <a:ext cx="322405" cy="6340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6466DADA-AD1E-B502-5D64-D9FB539D661E}"/>
              </a:ext>
            </a:extLst>
          </p:cNvPr>
          <p:cNvCxnSpPr/>
          <p:nvPr/>
        </p:nvCxnSpPr>
        <p:spPr>
          <a:xfrm>
            <a:off x="5930179" y="2194910"/>
            <a:ext cx="1255168" cy="6872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7DEBA3DD-AB0B-6EA7-03E5-9D7319D88F43}"/>
              </a:ext>
            </a:extLst>
          </p:cNvPr>
          <p:cNvSpPr txBox="1"/>
          <p:nvPr/>
        </p:nvSpPr>
        <p:spPr>
          <a:xfrm>
            <a:off x="8135946" y="2377737"/>
            <a:ext cx="1396345" cy="369332"/>
          </a:xfrm>
          <a:prstGeom prst="rect">
            <a:avLst/>
          </a:prstGeom>
          <a:noFill/>
        </p:spPr>
        <p:txBody>
          <a:bodyPr wrap="square" rtlCol="0">
            <a:spAutoFit/>
          </a:bodyPr>
          <a:lstStyle/>
          <a:p>
            <a:r>
              <a:rPr kumimoji="1" lang="en-US" altLang="zh-CN" dirty="0" err="1"/>
              <a:t>L.backward</a:t>
            </a:r>
            <a:r>
              <a:rPr kumimoji="1" lang="en-US" altLang="zh-CN" dirty="0"/>
              <a:t>()</a:t>
            </a:r>
            <a:endParaRPr kumimoji="1" lang="zh-CN" altLang="en-US" dirty="0"/>
          </a:p>
        </p:txBody>
      </p:sp>
    </p:spTree>
    <p:extLst>
      <p:ext uri="{BB962C8B-B14F-4D97-AF65-F5344CB8AC3E}">
        <p14:creationId xmlns:p14="http://schemas.microsoft.com/office/powerpoint/2010/main" val="3843165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Where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the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3" name="椭圆 12">
            <a:extLst>
              <a:ext uri="{FF2B5EF4-FFF2-40B4-BE49-F238E27FC236}">
                <a16:creationId xmlns:a16="http://schemas.microsoft.com/office/drawing/2014/main" id="{9FEB0AD8-A0DB-381A-8D56-C0E6F1B8D494}"/>
              </a:ext>
            </a:extLst>
          </p:cNvPr>
          <p:cNvSpPr/>
          <p:nvPr/>
        </p:nvSpPr>
        <p:spPr>
          <a:xfrm>
            <a:off x="2285597" y="310503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DF9DA25E-AEBD-50DF-5070-9B5A490011D0}"/>
              </a:ext>
            </a:extLst>
          </p:cNvPr>
          <p:cNvSpPr/>
          <p:nvPr/>
        </p:nvSpPr>
        <p:spPr>
          <a:xfrm>
            <a:off x="329731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C5D17F3A-4A60-D83F-7AEF-1E88E57A29B1}"/>
              </a:ext>
            </a:extLst>
          </p:cNvPr>
          <p:cNvSpPr/>
          <p:nvPr/>
        </p:nvSpPr>
        <p:spPr>
          <a:xfrm>
            <a:off x="4308295" y="31015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6985EFC0-2D36-33C8-01B3-09994D9F42D6}"/>
              </a:ext>
            </a:extLst>
          </p:cNvPr>
          <p:cNvSpPr/>
          <p:nvPr/>
        </p:nvSpPr>
        <p:spPr>
          <a:xfrm>
            <a:off x="1274617" y="3126966"/>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0118E499-8CB3-D497-2981-43F7EDC1B219}"/>
              </a:ext>
            </a:extLst>
          </p:cNvPr>
          <p:cNvSpPr/>
          <p:nvPr/>
        </p:nvSpPr>
        <p:spPr>
          <a:xfrm>
            <a:off x="1614859" y="443919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圆角矩形 18">
            <a:extLst>
              <a:ext uri="{FF2B5EF4-FFF2-40B4-BE49-F238E27FC236}">
                <a16:creationId xmlns:a16="http://schemas.microsoft.com/office/drawing/2014/main" id="{9447883A-5817-8DBA-EB7A-20B084826DF6}"/>
              </a:ext>
            </a:extLst>
          </p:cNvPr>
          <p:cNvSpPr/>
          <p:nvPr/>
        </p:nvSpPr>
        <p:spPr>
          <a:xfrm>
            <a:off x="2748555" y="4439194"/>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a:extLst>
              <a:ext uri="{FF2B5EF4-FFF2-40B4-BE49-F238E27FC236}">
                <a16:creationId xmlns:a16="http://schemas.microsoft.com/office/drawing/2014/main" id="{EA9FA609-ABA3-26EE-5AFE-F4900D3BB215}"/>
              </a:ext>
            </a:extLst>
          </p:cNvPr>
          <p:cNvSpPr/>
          <p:nvPr/>
        </p:nvSpPr>
        <p:spPr>
          <a:xfrm>
            <a:off x="3883876" y="4443370"/>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50191473-C1CF-150D-C552-F9776E924747}"/>
              </a:ext>
            </a:extLst>
          </p:cNvPr>
          <p:cNvSpPr/>
          <p:nvPr/>
        </p:nvSpPr>
        <p:spPr>
          <a:xfrm>
            <a:off x="2748555" y="178140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箭头连接符 21">
            <a:extLst>
              <a:ext uri="{FF2B5EF4-FFF2-40B4-BE49-F238E27FC236}">
                <a16:creationId xmlns:a16="http://schemas.microsoft.com/office/drawing/2014/main" id="{E40DBB9B-8552-2B70-C2AA-8B94F18F1368}"/>
              </a:ext>
            </a:extLst>
          </p:cNvPr>
          <p:cNvCxnSpPr>
            <a:stCxn id="18" idx="0"/>
            <a:endCxn id="17" idx="4"/>
          </p:cNvCxnSpPr>
          <p:nvPr/>
        </p:nvCxnSpPr>
        <p:spPr>
          <a:xfrm flipH="1" flipV="1">
            <a:off x="1444738" y="3496298"/>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256EFA-1EEB-78AD-6BD1-1B71DB4F7FE8}"/>
              </a:ext>
            </a:extLst>
          </p:cNvPr>
          <p:cNvCxnSpPr>
            <a:stCxn id="18" idx="0"/>
            <a:endCxn id="14" idx="4"/>
          </p:cNvCxnSpPr>
          <p:nvPr/>
        </p:nvCxnSpPr>
        <p:spPr>
          <a:xfrm flipV="1">
            <a:off x="1889239" y="3470898"/>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1786332F-F77B-8217-EFD7-F89DD9C9019E}"/>
              </a:ext>
            </a:extLst>
          </p:cNvPr>
          <p:cNvCxnSpPr>
            <a:stCxn id="18" idx="0"/>
            <a:endCxn id="15" idx="4"/>
          </p:cNvCxnSpPr>
          <p:nvPr/>
        </p:nvCxnSpPr>
        <p:spPr>
          <a:xfrm flipV="1">
            <a:off x="1889239" y="3470898"/>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BD61665A-7C16-3B4F-4044-5EF8817EB771}"/>
              </a:ext>
            </a:extLst>
          </p:cNvPr>
          <p:cNvCxnSpPr>
            <a:stCxn id="19" idx="0"/>
            <a:endCxn id="17" idx="4"/>
          </p:cNvCxnSpPr>
          <p:nvPr/>
        </p:nvCxnSpPr>
        <p:spPr>
          <a:xfrm flipH="1" flipV="1">
            <a:off x="1444738" y="3496298"/>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788F6FB2-AA19-1489-A239-CBF347535429}"/>
              </a:ext>
            </a:extLst>
          </p:cNvPr>
          <p:cNvCxnSpPr>
            <a:stCxn id="19" idx="0"/>
            <a:endCxn id="13" idx="4"/>
          </p:cNvCxnSpPr>
          <p:nvPr/>
        </p:nvCxnSpPr>
        <p:spPr>
          <a:xfrm flipH="1" flipV="1">
            <a:off x="2455718" y="3474366"/>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E0B8AE04-0E2F-F796-9788-8EF904F072DB}"/>
              </a:ext>
            </a:extLst>
          </p:cNvPr>
          <p:cNvCxnSpPr>
            <a:stCxn id="19" idx="0"/>
            <a:endCxn id="14" idx="4"/>
          </p:cNvCxnSpPr>
          <p:nvPr/>
        </p:nvCxnSpPr>
        <p:spPr>
          <a:xfrm flipV="1">
            <a:off x="3021605" y="3470898"/>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D71BAB12-C081-9194-562F-22D144F4CD90}"/>
              </a:ext>
            </a:extLst>
          </p:cNvPr>
          <p:cNvCxnSpPr>
            <a:stCxn id="17" idx="0"/>
            <a:endCxn id="21" idx="2"/>
          </p:cNvCxnSpPr>
          <p:nvPr/>
        </p:nvCxnSpPr>
        <p:spPr>
          <a:xfrm flipV="1">
            <a:off x="1444738" y="2259577"/>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1648249-CCA1-C453-D9DC-1FABCC3AE441}"/>
              </a:ext>
            </a:extLst>
          </p:cNvPr>
          <p:cNvCxnSpPr>
            <a:stCxn id="19" idx="0"/>
            <a:endCxn id="15" idx="4"/>
          </p:cNvCxnSpPr>
          <p:nvPr/>
        </p:nvCxnSpPr>
        <p:spPr>
          <a:xfrm flipV="1">
            <a:off x="3021605" y="3470898"/>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DCD09107-0FB7-0E31-A6B4-04E935FA88C1}"/>
              </a:ext>
            </a:extLst>
          </p:cNvPr>
          <p:cNvCxnSpPr>
            <a:stCxn id="20" idx="0"/>
            <a:endCxn id="17" idx="4"/>
          </p:cNvCxnSpPr>
          <p:nvPr/>
        </p:nvCxnSpPr>
        <p:spPr>
          <a:xfrm flipH="1" flipV="1">
            <a:off x="1444738" y="3496298"/>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10EEDEC-9AA0-3CC7-C493-BB33602652A4}"/>
              </a:ext>
            </a:extLst>
          </p:cNvPr>
          <p:cNvCxnSpPr>
            <a:stCxn id="20" idx="0"/>
            <a:endCxn id="14" idx="4"/>
          </p:cNvCxnSpPr>
          <p:nvPr/>
        </p:nvCxnSpPr>
        <p:spPr>
          <a:xfrm flipH="1" flipV="1">
            <a:off x="3467436" y="3470898"/>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CCB09DA-8B1C-85B7-E5CE-ABCE24236C43}"/>
              </a:ext>
            </a:extLst>
          </p:cNvPr>
          <p:cNvCxnSpPr>
            <a:stCxn id="20" idx="0"/>
            <a:endCxn id="15" idx="4"/>
          </p:cNvCxnSpPr>
          <p:nvPr/>
        </p:nvCxnSpPr>
        <p:spPr>
          <a:xfrm flipV="1">
            <a:off x="4158256" y="3470898"/>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37D8E48-317D-41EB-11E6-14F9A365FBF4}"/>
              </a:ext>
            </a:extLst>
          </p:cNvPr>
          <p:cNvCxnSpPr>
            <a:stCxn id="20" idx="0"/>
            <a:endCxn id="13" idx="4"/>
          </p:cNvCxnSpPr>
          <p:nvPr/>
        </p:nvCxnSpPr>
        <p:spPr>
          <a:xfrm flipH="1" flipV="1">
            <a:off x="2455718" y="3474366"/>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4AA4A6E-78FB-6E06-9F01-A86539E92539}"/>
              </a:ext>
            </a:extLst>
          </p:cNvPr>
          <p:cNvCxnSpPr>
            <a:stCxn id="18" idx="0"/>
            <a:endCxn id="13" idx="4"/>
          </p:cNvCxnSpPr>
          <p:nvPr/>
        </p:nvCxnSpPr>
        <p:spPr>
          <a:xfrm flipV="1">
            <a:off x="1889239" y="3474366"/>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F19AF78-C99D-35EF-F6C4-9E7E37FD7180}"/>
              </a:ext>
            </a:extLst>
          </p:cNvPr>
          <p:cNvCxnSpPr>
            <a:stCxn id="13" idx="0"/>
            <a:endCxn id="21" idx="2"/>
          </p:cNvCxnSpPr>
          <p:nvPr/>
        </p:nvCxnSpPr>
        <p:spPr>
          <a:xfrm flipV="1">
            <a:off x="2455718" y="2259577"/>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1DABBD11-1199-F438-25A5-7A3472800E9F}"/>
              </a:ext>
            </a:extLst>
          </p:cNvPr>
          <p:cNvCxnSpPr>
            <a:stCxn id="14" idx="0"/>
            <a:endCxn id="21" idx="2"/>
          </p:cNvCxnSpPr>
          <p:nvPr/>
        </p:nvCxnSpPr>
        <p:spPr>
          <a:xfrm flipH="1" flipV="1">
            <a:off x="3022935" y="2259577"/>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6A4E436C-C88C-EC8A-3E08-E20FBF5C58D7}"/>
              </a:ext>
            </a:extLst>
          </p:cNvPr>
          <p:cNvCxnSpPr>
            <a:stCxn id="15" idx="0"/>
            <a:endCxn id="21" idx="2"/>
          </p:cNvCxnSpPr>
          <p:nvPr/>
        </p:nvCxnSpPr>
        <p:spPr>
          <a:xfrm flipH="1" flipV="1">
            <a:off x="3022935" y="2259577"/>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B19A87D2-9C10-C687-C7BE-AAF299228B7C}"/>
              </a:ext>
            </a:extLst>
          </p:cNvPr>
          <p:cNvCxnSpPr/>
          <p:nvPr/>
        </p:nvCxnSpPr>
        <p:spPr>
          <a:xfrm flipH="1" flipV="1">
            <a:off x="1886716"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389CAF2-9D46-2759-E4E6-6BBE14D196F9}"/>
              </a:ext>
            </a:extLst>
          </p:cNvPr>
          <p:cNvCxnSpPr/>
          <p:nvPr/>
        </p:nvCxnSpPr>
        <p:spPr>
          <a:xfrm flipH="1" flipV="1">
            <a:off x="4173638" y="49257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AF602912-96F7-0DFD-284C-BFD58A1CDA9B}"/>
              </a:ext>
            </a:extLst>
          </p:cNvPr>
          <p:cNvCxnSpPr/>
          <p:nvPr/>
        </p:nvCxnSpPr>
        <p:spPr>
          <a:xfrm flipH="1" flipV="1">
            <a:off x="3038204" y="4917364"/>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FE631BD-64ED-E5A6-0A9D-1DBAACA420D6}"/>
              </a:ext>
            </a:extLst>
          </p:cNvPr>
          <p:cNvCxnSpPr/>
          <p:nvPr/>
        </p:nvCxnSpPr>
        <p:spPr>
          <a:xfrm flipH="1" flipV="1">
            <a:off x="3006605" y="12062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7B768123-D516-FE4F-B91A-36C5FDE9E2E9}"/>
              </a:ext>
            </a:extLst>
          </p:cNvPr>
          <p:cNvSpPr txBox="1"/>
          <p:nvPr/>
        </p:nvSpPr>
        <p:spPr>
          <a:xfrm>
            <a:off x="2539059" y="1014943"/>
            <a:ext cx="935091" cy="369332"/>
          </a:xfrm>
          <a:prstGeom prst="rect">
            <a:avLst/>
          </a:prstGeom>
          <a:noFill/>
        </p:spPr>
        <p:txBody>
          <a:bodyPr wrap="square" rtlCol="0">
            <a:spAutoFit/>
          </a:bodyPr>
          <a:lstStyle/>
          <a:p>
            <a:r>
              <a:rPr kumimoji="1" lang="zh-CN" altLang="en-US" dirty="0"/>
              <a:t>我</a:t>
            </a:r>
          </a:p>
        </p:txBody>
      </p:sp>
      <p:sp>
        <p:nvSpPr>
          <p:cNvPr id="2" name="文本框 1">
            <a:extLst>
              <a:ext uri="{FF2B5EF4-FFF2-40B4-BE49-F238E27FC236}">
                <a16:creationId xmlns:a16="http://schemas.microsoft.com/office/drawing/2014/main" id="{E092C7E4-8B6B-38F7-DCA1-3B68E9B39136}"/>
              </a:ext>
            </a:extLst>
          </p:cNvPr>
          <p:cNvSpPr txBox="1"/>
          <p:nvPr/>
        </p:nvSpPr>
        <p:spPr>
          <a:xfrm>
            <a:off x="-527783" y="5562013"/>
            <a:ext cx="353961" cy="369332"/>
          </a:xfrm>
          <a:prstGeom prst="rect">
            <a:avLst/>
          </a:prstGeom>
          <a:noFill/>
        </p:spPr>
        <p:txBody>
          <a:bodyPr wrap="square" rtlCol="0">
            <a:spAutoFit/>
          </a:bodyPr>
          <a:lstStyle/>
          <a:p>
            <a:r>
              <a:rPr kumimoji="1" lang="zh-CN" altLang="en-US"/>
              <a:t>我</a:t>
            </a:r>
          </a:p>
        </p:txBody>
      </p:sp>
      <p:sp>
        <p:nvSpPr>
          <p:cNvPr id="3" name="文本框 2">
            <a:extLst>
              <a:ext uri="{FF2B5EF4-FFF2-40B4-BE49-F238E27FC236}">
                <a16:creationId xmlns:a16="http://schemas.microsoft.com/office/drawing/2014/main" id="{1BE4ABA5-EE9C-3B0C-AE62-D3625EBAA0DA}"/>
              </a:ext>
            </a:extLst>
          </p:cNvPr>
          <p:cNvSpPr txBox="1"/>
          <p:nvPr/>
        </p:nvSpPr>
        <p:spPr>
          <a:xfrm>
            <a:off x="604583" y="5562013"/>
            <a:ext cx="353961" cy="369332"/>
          </a:xfrm>
          <a:prstGeom prst="rect">
            <a:avLst/>
          </a:prstGeom>
          <a:noFill/>
        </p:spPr>
        <p:txBody>
          <a:bodyPr wrap="square" rtlCol="0">
            <a:spAutoFit/>
          </a:bodyPr>
          <a:lstStyle/>
          <a:p>
            <a:r>
              <a:rPr kumimoji="1" lang="zh-CN" altLang="en-US" dirty="0"/>
              <a:t>是</a:t>
            </a:r>
          </a:p>
        </p:txBody>
      </p:sp>
      <p:sp>
        <p:nvSpPr>
          <p:cNvPr id="4" name="文本框 3">
            <a:extLst>
              <a:ext uri="{FF2B5EF4-FFF2-40B4-BE49-F238E27FC236}">
                <a16:creationId xmlns:a16="http://schemas.microsoft.com/office/drawing/2014/main" id="{12EDD331-C787-4243-B9E7-034E3D716EBC}"/>
              </a:ext>
            </a:extLst>
          </p:cNvPr>
          <p:cNvSpPr txBox="1"/>
          <p:nvPr/>
        </p:nvSpPr>
        <p:spPr>
          <a:xfrm>
            <a:off x="1631262" y="5578770"/>
            <a:ext cx="873983" cy="369332"/>
          </a:xfrm>
          <a:prstGeom prst="rect">
            <a:avLst/>
          </a:prstGeom>
          <a:noFill/>
        </p:spPr>
        <p:txBody>
          <a:bodyPr wrap="square" rtlCol="0">
            <a:spAutoFit/>
          </a:bodyPr>
          <a:lstStyle/>
          <a:p>
            <a:r>
              <a:rPr kumimoji="1" lang="zh-CN" altLang="en-US" dirty="0"/>
              <a:t>聊天</a:t>
            </a:r>
          </a:p>
        </p:txBody>
      </p:sp>
      <p:sp>
        <p:nvSpPr>
          <p:cNvPr id="5" name="文本框 4">
            <a:extLst>
              <a:ext uri="{FF2B5EF4-FFF2-40B4-BE49-F238E27FC236}">
                <a16:creationId xmlns:a16="http://schemas.microsoft.com/office/drawing/2014/main" id="{A43558B8-9D56-5018-BF78-93005F563F20}"/>
              </a:ext>
            </a:extLst>
          </p:cNvPr>
          <p:cNvSpPr txBox="1"/>
          <p:nvPr/>
        </p:nvSpPr>
        <p:spPr>
          <a:xfrm>
            <a:off x="2660344" y="5562013"/>
            <a:ext cx="1106335" cy="369332"/>
          </a:xfrm>
          <a:prstGeom prst="rect">
            <a:avLst/>
          </a:prstGeom>
          <a:noFill/>
        </p:spPr>
        <p:txBody>
          <a:bodyPr wrap="square" rtlCol="0">
            <a:spAutoFit/>
          </a:bodyPr>
          <a:lstStyle/>
          <a:p>
            <a:r>
              <a:rPr kumimoji="1" lang="zh-CN" altLang="en-US" dirty="0"/>
              <a:t>机器人</a:t>
            </a:r>
          </a:p>
        </p:txBody>
      </p:sp>
      <p:sp>
        <p:nvSpPr>
          <p:cNvPr id="6" name="文本框 5">
            <a:extLst>
              <a:ext uri="{FF2B5EF4-FFF2-40B4-BE49-F238E27FC236}">
                <a16:creationId xmlns:a16="http://schemas.microsoft.com/office/drawing/2014/main" id="{17C6D0C0-A3BB-98F1-EB00-CF968F856D6B}"/>
              </a:ext>
            </a:extLst>
          </p:cNvPr>
          <p:cNvSpPr txBox="1"/>
          <p:nvPr/>
        </p:nvSpPr>
        <p:spPr>
          <a:xfrm>
            <a:off x="4037708" y="5562013"/>
            <a:ext cx="957909" cy="369332"/>
          </a:xfrm>
          <a:prstGeom prst="rect">
            <a:avLst/>
          </a:prstGeom>
          <a:noFill/>
        </p:spPr>
        <p:txBody>
          <a:bodyPr wrap="square" rtlCol="0">
            <a:spAutoFit/>
          </a:bodyPr>
          <a:lstStyle/>
          <a:p>
            <a:r>
              <a:rPr kumimoji="1" lang="zh-CN" altLang="en-US" dirty="0"/>
              <a:t>，</a:t>
            </a:r>
          </a:p>
        </p:txBody>
      </p:sp>
      <p:sp>
        <p:nvSpPr>
          <p:cNvPr id="9" name="文本框 8">
            <a:extLst>
              <a:ext uri="{FF2B5EF4-FFF2-40B4-BE49-F238E27FC236}">
                <a16:creationId xmlns:a16="http://schemas.microsoft.com/office/drawing/2014/main" id="{D7BEDA71-14C1-1857-5A69-F8B5410ECA1D}"/>
              </a:ext>
            </a:extLst>
          </p:cNvPr>
          <p:cNvSpPr txBox="1"/>
          <p:nvPr/>
        </p:nvSpPr>
        <p:spPr>
          <a:xfrm>
            <a:off x="4724588" y="5562013"/>
            <a:ext cx="570272" cy="369332"/>
          </a:xfrm>
          <a:prstGeom prst="rect">
            <a:avLst/>
          </a:prstGeom>
          <a:noFill/>
        </p:spPr>
        <p:txBody>
          <a:bodyPr wrap="square" rtlCol="0">
            <a:spAutoFit/>
          </a:bodyPr>
          <a:lstStyle/>
          <a:p>
            <a:r>
              <a:rPr kumimoji="1" lang="zh-CN" altLang="en-US" dirty="0"/>
              <a:t>我</a:t>
            </a:r>
          </a:p>
        </p:txBody>
      </p:sp>
      <p:sp>
        <p:nvSpPr>
          <p:cNvPr id="11" name="文本框 10">
            <a:extLst>
              <a:ext uri="{FF2B5EF4-FFF2-40B4-BE49-F238E27FC236}">
                <a16:creationId xmlns:a16="http://schemas.microsoft.com/office/drawing/2014/main" id="{7354114B-1F0D-2B1C-1856-1D504910597F}"/>
              </a:ext>
            </a:extLst>
          </p:cNvPr>
          <p:cNvSpPr txBox="1"/>
          <p:nvPr/>
        </p:nvSpPr>
        <p:spPr>
          <a:xfrm>
            <a:off x="5294860" y="5562013"/>
            <a:ext cx="791496" cy="369332"/>
          </a:xfrm>
          <a:prstGeom prst="rect">
            <a:avLst/>
          </a:prstGeom>
          <a:noFill/>
        </p:spPr>
        <p:txBody>
          <a:bodyPr wrap="square" rtlCol="0">
            <a:spAutoFit/>
          </a:bodyPr>
          <a:lstStyle/>
          <a:p>
            <a:r>
              <a:rPr kumimoji="1" lang="zh-CN" altLang="en-US" dirty="0"/>
              <a:t>可以</a:t>
            </a:r>
          </a:p>
        </p:txBody>
      </p:sp>
      <p:sp>
        <p:nvSpPr>
          <p:cNvPr id="52" name="文本框 51">
            <a:extLst>
              <a:ext uri="{FF2B5EF4-FFF2-40B4-BE49-F238E27FC236}">
                <a16:creationId xmlns:a16="http://schemas.microsoft.com/office/drawing/2014/main" id="{58363327-056B-E47A-C21F-FCF2A80235CB}"/>
              </a:ext>
            </a:extLst>
          </p:cNvPr>
          <p:cNvSpPr txBox="1"/>
          <p:nvPr/>
        </p:nvSpPr>
        <p:spPr>
          <a:xfrm>
            <a:off x="6017530" y="5562013"/>
            <a:ext cx="791496" cy="369332"/>
          </a:xfrm>
          <a:prstGeom prst="rect">
            <a:avLst/>
          </a:prstGeom>
          <a:noFill/>
        </p:spPr>
        <p:txBody>
          <a:bodyPr wrap="square" rtlCol="0">
            <a:spAutoFit/>
          </a:bodyPr>
          <a:lstStyle/>
          <a:p>
            <a:r>
              <a:rPr kumimoji="1" lang="zh-CN" altLang="en-US" dirty="0"/>
              <a:t>聊天</a:t>
            </a:r>
          </a:p>
        </p:txBody>
      </p:sp>
      <p:sp>
        <p:nvSpPr>
          <p:cNvPr id="53" name="圆角矩形 52">
            <a:extLst>
              <a:ext uri="{FF2B5EF4-FFF2-40B4-BE49-F238E27FC236}">
                <a16:creationId xmlns:a16="http://schemas.microsoft.com/office/drawing/2014/main" id="{2A327AA9-FF64-9BA7-5699-CD2D15E962F9}"/>
              </a:ext>
            </a:extLst>
          </p:cNvPr>
          <p:cNvSpPr/>
          <p:nvPr/>
        </p:nvSpPr>
        <p:spPr>
          <a:xfrm>
            <a:off x="1600891" y="5363315"/>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F66BDAC-0D43-917E-6E74-B845879FB294}"/>
              </a:ext>
            </a:extLst>
          </p:cNvPr>
          <p:cNvSpPr/>
          <p:nvPr/>
        </p:nvSpPr>
        <p:spPr>
          <a:xfrm>
            <a:off x="707766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a:extLst>
              <a:ext uri="{FF2B5EF4-FFF2-40B4-BE49-F238E27FC236}">
                <a16:creationId xmlns:a16="http://schemas.microsoft.com/office/drawing/2014/main" id="{26DFDD0D-9EE6-7179-2155-E73C8E08A436}"/>
              </a:ext>
            </a:extLst>
          </p:cNvPr>
          <p:cNvSpPr/>
          <p:nvPr/>
        </p:nvSpPr>
        <p:spPr>
          <a:xfrm>
            <a:off x="761283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0F1C6E99-1D29-17BB-3946-9323F2F07390}"/>
              </a:ext>
            </a:extLst>
          </p:cNvPr>
          <p:cNvSpPr/>
          <p:nvPr/>
        </p:nvSpPr>
        <p:spPr>
          <a:xfrm>
            <a:off x="8206952"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AAC2934-15A2-1216-4F2C-1233AD7EC6FC}"/>
              </a:ext>
            </a:extLst>
          </p:cNvPr>
          <p:cNvSpPr/>
          <p:nvPr/>
        </p:nvSpPr>
        <p:spPr>
          <a:xfrm>
            <a:off x="8742124"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C4428DAD-8916-CD35-705E-D22B4B97D267}"/>
              </a:ext>
            </a:extLst>
          </p:cNvPr>
          <p:cNvSpPr/>
          <p:nvPr/>
        </p:nvSpPr>
        <p:spPr>
          <a:xfrm>
            <a:off x="928307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FD65A2DB-DD1B-A25F-C622-DB545B1AAEFA}"/>
              </a:ext>
            </a:extLst>
          </p:cNvPr>
          <p:cNvSpPr/>
          <p:nvPr/>
        </p:nvSpPr>
        <p:spPr>
          <a:xfrm>
            <a:off x="981825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E64E59A3-FED9-53CD-FDB2-5A49676D07B4}"/>
              </a:ext>
            </a:extLst>
          </p:cNvPr>
          <p:cNvSpPr/>
          <p:nvPr/>
        </p:nvSpPr>
        <p:spPr>
          <a:xfrm>
            <a:off x="10412369"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625387DB-37A5-6C54-6453-F1E84386DC35}"/>
              </a:ext>
            </a:extLst>
          </p:cNvPr>
          <p:cNvSpPr/>
          <p:nvPr/>
        </p:nvSpPr>
        <p:spPr>
          <a:xfrm>
            <a:off x="10947541" y="3369894"/>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a:extLst>
              <a:ext uri="{FF2B5EF4-FFF2-40B4-BE49-F238E27FC236}">
                <a16:creationId xmlns:a16="http://schemas.microsoft.com/office/drawing/2014/main" id="{043C30CC-384C-EE3C-4D7A-7165D1B2F4E0}"/>
              </a:ext>
            </a:extLst>
          </p:cNvPr>
          <p:cNvSpPr/>
          <p:nvPr/>
        </p:nvSpPr>
        <p:spPr>
          <a:xfrm>
            <a:off x="801649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椭圆 60">
            <a:extLst>
              <a:ext uri="{FF2B5EF4-FFF2-40B4-BE49-F238E27FC236}">
                <a16:creationId xmlns:a16="http://schemas.microsoft.com/office/drawing/2014/main" id="{D09AEDE0-1BB8-E9B3-A806-403C2B2A446C}"/>
              </a:ext>
            </a:extLst>
          </p:cNvPr>
          <p:cNvSpPr/>
          <p:nvPr/>
        </p:nvSpPr>
        <p:spPr>
          <a:xfrm>
            <a:off x="855167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5B63E5A7-76D4-756F-8441-B24454E326F5}"/>
              </a:ext>
            </a:extLst>
          </p:cNvPr>
          <p:cNvSpPr/>
          <p:nvPr/>
        </p:nvSpPr>
        <p:spPr>
          <a:xfrm>
            <a:off x="9145789"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a:extLst>
              <a:ext uri="{FF2B5EF4-FFF2-40B4-BE49-F238E27FC236}">
                <a16:creationId xmlns:a16="http://schemas.microsoft.com/office/drawing/2014/main" id="{21995103-3198-920C-F2ED-5C0338CD44EB}"/>
              </a:ext>
            </a:extLst>
          </p:cNvPr>
          <p:cNvSpPr/>
          <p:nvPr/>
        </p:nvSpPr>
        <p:spPr>
          <a:xfrm>
            <a:off x="9680961" y="1752397"/>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线箭头连接符 63">
            <a:extLst>
              <a:ext uri="{FF2B5EF4-FFF2-40B4-BE49-F238E27FC236}">
                <a16:creationId xmlns:a16="http://schemas.microsoft.com/office/drawing/2014/main" id="{7C8F5745-F292-9E95-CD29-92FA08FB1C74}"/>
              </a:ext>
            </a:extLst>
          </p:cNvPr>
          <p:cNvCxnSpPr>
            <a:stCxn id="38" idx="7"/>
            <a:endCxn id="60" idx="4"/>
          </p:cNvCxnSpPr>
          <p:nvPr/>
        </p:nvCxnSpPr>
        <p:spPr>
          <a:xfrm flipV="1">
            <a:off x="7368077" y="2121729"/>
            <a:ext cx="81854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A7B6462C-3ADF-6CEB-EDE3-69015DD5B561}"/>
              </a:ext>
            </a:extLst>
          </p:cNvPr>
          <p:cNvCxnSpPr>
            <a:stCxn id="38" idx="7"/>
            <a:endCxn id="61" idx="4"/>
          </p:cNvCxnSpPr>
          <p:nvPr/>
        </p:nvCxnSpPr>
        <p:spPr>
          <a:xfrm flipV="1">
            <a:off x="7368077" y="2121729"/>
            <a:ext cx="135371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0F6EC416-AFD7-9D86-246D-66757E7F8497}"/>
              </a:ext>
            </a:extLst>
          </p:cNvPr>
          <p:cNvCxnSpPr>
            <a:stCxn id="38" idx="7"/>
            <a:endCxn id="62" idx="4"/>
          </p:cNvCxnSpPr>
          <p:nvPr/>
        </p:nvCxnSpPr>
        <p:spPr>
          <a:xfrm flipV="1">
            <a:off x="7368077" y="2121729"/>
            <a:ext cx="1947833"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1802E8-5683-CF7C-FA18-66F8B3C918D7}"/>
              </a:ext>
            </a:extLst>
          </p:cNvPr>
          <p:cNvCxnSpPr>
            <a:stCxn id="38" idx="7"/>
            <a:endCxn id="63" idx="4"/>
          </p:cNvCxnSpPr>
          <p:nvPr/>
        </p:nvCxnSpPr>
        <p:spPr>
          <a:xfrm flipV="1">
            <a:off x="7368077" y="2121729"/>
            <a:ext cx="2483005"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3DE754CB-E820-991D-6153-A5513BF28C76}"/>
              </a:ext>
            </a:extLst>
          </p:cNvPr>
          <p:cNvCxnSpPr>
            <a:stCxn id="51" idx="0"/>
            <a:endCxn id="60" idx="4"/>
          </p:cNvCxnSpPr>
          <p:nvPr/>
        </p:nvCxnSpPr>
        <p:spPr>
          <a:xfrm flipV="1">
            <a:off x="778295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9868030B-B1BD-79A1-928B-4073B1CC48F9}"/>
              </a:ext>
            </a:extLst>
          </p:cNvPr>
          <p:cNvCxnSpPr>
            <a:stCxn id="51" idx="0"/>
            <a:endCxn id="61" idx="4"/>
          </p:cNvCxnSpPr>
          <p:nvPr/>
        </p:nvCxnSpPr>
        <p:spPr>
          <a:xfrm flipV="1">
            <a:off x="778295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5A38BED-B285-3A3B-4AE9-9F096809ECC1}"/>
              </a:ext>
            </a:extLst>
          </p:cNvPr>
          <p:cNvCxnSpPr>
            <a:stCxn id="51" idx="0"/>
            <a:endCxn id="62" idx="4"/>
          </p:cNvCxnSpPr>
          <p:nvPr/>
        </p:nvCxnSpPr>
        <p:spPr>
          <a:xfrm flipV="1">
            <a:off x="7782955" y="2121729"/>
            <a:ext cx="153295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8497005-D626-B2E0-4F1D-601F4E208C1D}"/>
              </a:ext>
            </a:extLst>
          </p:cNvPr>
          <p:cNvCxnSpPr>
            <a:stCxn id="54" idx="0"/>
            <a:endCxn id="63" idx="4"/>
          </p:cNvCxnSpPr>
          <p:nvPr/>
        </p:nvCxnSpPr>
        <p:spPr>
          <a:xfrm flipV="1">
            <a:off x="8377073" y="2121729"/>
            <a:ext cx="1474009"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8DD81EAA-04BD-BD83-E69F-7E0052AA91DE}"/>
              </a:ext>
            </a:extLst>
          </p:cNvPr>
          <p:cNvCxnSpPr>
            <a:stCxn id="51" idx="0"/>
            <a:endCxn id="63" idx="4"/>
          </p:cNvCxnSpPr>
          <p:nvPr/>
        </p:nvCxnSpPr>
        <p:spPr>
          <a:xfrm flipV="1">
            <a:off x="7782955" y="2121729"/>
            <a:ext cx="206812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EEB92C52-BA76-8368-EDA8-D11257E79EF4}"/>
              </a:ext>
            </a:extLst>
          </p:cNvPr>
          <p:cNvCxnSpPr>
            <a:stCxn id="54" idx="0"/>
            <a:endCxn id="62" idx="4"/>
          </p:cNvCxnSpPr>
          <p:nvPr/>
        </p:nvCxnSpPr>
        <p:spPr>
          <a:xfrm flipV="1">
            <a:off x="8377073" y="2121729"/>
            <a:ext cx="938837"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FE79796C-FFFC-CD90-7C7C-584C5EA856C6}"/>
              </a:ext>
            </a:extLst>
          </p:cNvPr>
          <p:cNvCxnSpPr>
            <a:stCxn id="54" idx="0"/>
            <a:endCxn id="61" idx="4"/>
          </p:cNvCxnSpPr>
          <p:nvPr/>
        </p:nvCxnSpPr>
        <p:spPr>
          <a:xfrm flipV="1">
            <a:off x="8377073" y="2121729"/>
            <a:ext cx="344719"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3B7D6279-D6F1-AF9A-525D-13117177C6AB}"/>
              </a:ext>
            </a:extLst>
          </p:cNvPr>
          <p:cNvCxnSpPr>
            <a:stCxn id="54" idx="0"/>
            <a:endCxn id="60" idx="4"/>
          </p:cNvCxnSpPr>
          <p:nvPr/>
        </p:nvCxnSpPr>
        <p:spPr>
          <a:xfrm flipH="1" flipV="1">
            <a:off x="8186620" y="2121729"/>
            <a:ext cx="190453" cy="1248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5F593A31-BE46-FA17-92E2-AA54CFE46990}"/>
              </a:ext>
            </a:extLst>
          </p:cNvPr>
          <p:cNvCxnSpPr>
            <a:stCxn id="55" idx="0"/>
            <a:endCxn id="63" idx="4"/>
          </p:cNvCxnSpPr>
          <p:nvPr/>
        </p:nvCxnSpPr>
        <p:spPr>
          <a:xfrm flipV="1">
            <a:off x="8912245" y="2121729"/>
            <a:ext cx="938837"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3C9412FF-68AB-0811-46CA-C8671983324C}"/>
              </a:ext>
            </a:extLst>
          </p:cNvPr>
          <p:cNvCxnSpPr>
            <a:stCxn id="55" idx="0"/>
            <a:endCxn id="62" idx="4"/>
          </p:cNvCxnSpPr>
          <p:nvPr/>
        </p:nvCxnSpPr>
        <p:spPr>
          <a:xfrm flipV="1">
            <a:off x="8912245" y="2121729"/>
            <a:ext cx="40366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265C9EAC-674B-0427-1286-BBD033AED211}"/>
              </a:ext>
            </a:extLst>
          </p:cNvPr>
          <p:cNvCxnSpPr>
            <a:stCxn id="55" idx="0"/>
            <a:endCxn id="61" idx="4"/>
          </p:cNvCxnSpPr>
          <p:nvPr/>
        </p:nvCxnSpPr>
        <p:spPr>
          <a:xfrm flipH="1" flipV="1">
            <a:off x="8721792" y="2121729"/>
            <a:ext cx="190453"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2A03E740-9EA0-C643-FA87-E202D04D528A}"/>
              </a:ext>
            </a:extLst>
          </p:cNvPr>
          <p:cNvCxnSpPr>
            <a:stCxn id="55" idx="0"/>
            <a:endCxn id="60" idx="4"/>
          </p:cNvCxnSpPr>
          <p:nvPr/>
        </p:nvCxnSpPr>
        <p:spPr>
          <a:xfrm flipH="1" flipV="1">
            <a:off x="8186620" y="2121729"/>
            <a:ext cx="725625"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E5527392-31E6-F184-7775-9A576BF9866F}"/>
              </a:ext>
            </a:extLst>
          </p:cNvPr>
          <p:cNvCxnSpPr>
            <a:stCxn id="56" idx="0"/>
            <a:endCxn id="63" idx="4"/>
          </p:cNvCxnSpPr>
          <p:nvPr/>
        </p:nvCxnSpPr>
        <p:spPr>
          <a:xfrm flipV="1">
            <a:off x="9453200" y="2121729"/>
            <a:ext cx="39788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E33B10CF-4A13-E30F-50C2-8F0C9FB20769}"/>
              </a:ext>
            </a:extLst>
          </p:cNvPr>
          <p:cNvCxnSpPr>
            <a:stCxn id="56" idx="0"/>
            <a:endCxn id="62" idx="4"/>
          </p:cNvCxnSpPr>
          <p:nvPr/>
        </p:nvCxnSpPr>
        <p:spPr>
          <a:xfrm flipH="1" flipV="1">
            <a:off x="9315910"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484447F2-6DB4-1B00-E3A2-5C5AEA1142D7}"/>
              </a:ext>
            </a:extLst>
          </p:cNvPr>
          <p:cNvCxnSpPr>
            <a:stCxn id="56" idx="0"/>
            <a:endCxn id="61" idx="4"/>
          </p:cNvCxnSpPr>
          <p:nvPr/>
        </p:nvCxnSpPr>
        <p:spPr>
          <a:xfrm flipH="1" flipV="1">
            <a:off x="872179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6F8C8378-6521-95EA-E1EE-EDAD82F9EF8E}"/>
              </a:ext>
            </a:extLst>
          </p:cNvPr>
          <p:cNvCxnSpPr>
            <a:stCxn id="56" idx="0"/>
            <a:endCxn id="60" idx="4"/>
          </p:cNvCxnSpPr>
          <p:nvPr/>
        </p:nvCxnSpPr>
        <p:spPr>
          <a:xfrm flipH="1" flipV="1">
            <a:off x="818662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25D86BBB-36C8-AE3A-2846-42CAA97A7FC3}"/>
              </a:ext>
            </a:extLst>
          </p:cNvPr>
          <p:cNvCxnSpPr>
            <a:stCxn id="57" idx="0"/>
            <a:endCxn id="60" idx="4"/>
          </p:cNvCxnSpPr>
          <p:nvPr/>
        </p:nvCxnSpPr>
        <p:spPr>
          <a:xfrm flipH="1" flipV="1">
            <a:off x="8186620" y="2121729"/>
            <a:ext cx="180175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E606E18C-7231-031B-4994-81E28A416980}"/>
              </a:ext>
            </a:extLst>
          </p:cNvPr>
          <p:cNvCxnSpPr>
            <a:stCxn id="57" idx="0"/>
            <a:endCxn id="61" idx="4"/>
          </p:cNvCxnSpPr>
          <p:nvPr/>
        </p:nvCxnSpPr>
        <p:spPr>
          <a:xfrm flipH="1" flipV="1">
            <a:off x="8721792"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EB944F6B-FFA9-E7F2-2FE3-3835393CD5E3}"/>
              </a:ext>
            </a:extLst>
          </p:cNvPr>
          <p:cNvCxnSpPr>
            <a:stCxn id="57" idx="0"/>
            <a:endCxn id="62" idx="4"/>
          </p:cNvCxnSpPr>
          <p:nvPr/>
        </p:nvCxnSpPr>
        <p:spPr>
          <a:xfrm flipH="1" flipV="1">
            <a:off x="9315910" y="2121729"/>
            <a:ext cx="672462"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F8CDAC69-5328-0613-79C5-094030FF6934}"/>
              </a:ext>
            </a:extLst>
          </p:cNvPr>
          <p:cNvCxnSpPr>
            <a:stCxn id="57" idx="0"/>
            <a:endCxn id="63" idx="4"/>
          </p:cNvCxnSpPr>
          <p:nvPr/>
        </p:nvCxnSpPr>
        <p:spPr>
          <a:xfrm flipH="1" flipV="1">
            <a:off x="9851082" y="2121729"/>
            <a:ext cx="13729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9A5E8512-5AAC-3DEF-8DFD-FC6F3F24EDED}"/>
              </a:ext>
            </a:extLst>
          </p:cNvPr>
          <p:cNvCxnSpPr>
            <a:stCxn id="58" idx="0"/>
            <a:endCxn id="60" idx="4"/>
          </p:cNvCxnSpPr>
          <p:nvPr/>
        </p:nvCxnSpPr>
        <p:spPr>
          <a:xfrm flipH="1" flipV="1">
            <a:off x="8186620" y="2121729"/>
            <a:ext cx="239587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D21A2857-9BF1-3280-436D-9496C21A818B}"/>
              </a:ext>
            </a:extLst>
          </p:cNvPr>
          <p:cNvCxnSpPr>
            <a:stCxn id="58" idx="0"/>
            <a:endCxn id="61" idx="4"/>
          </p:cNvCxnSpPr>
          <p:nvPr/>
        </p:nvCxnSpPr>
        <p:spPr>
          <a:xfrm flipH="1" flipV="1">
            <a:off x="8721792" y="2121729"/>
            <a:ext cx="186069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27E7BA7A-890C-AE4A-CBD4-DF7351DBA6BB}"/>
              </a:ext>
            </a:extLst>
          </p:cNvPr>
          <p:cNvCxnSpPr>
            <a:stCxn id="58" idx="0"/>
            <a:endCxn id="62" idx="4"/>
          </p:cNvCxnSpPr>
          <p:nvPr/>
        </p:nvCxnSpPr>
        <p:spPr>
          <a:xfrm flipH="1" flipV="1">
            <a:off x="9315910" y="2121729"/>
            <a:ext cx="1266580"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92D096FD-58B6-F1B1-6494-44348A2CADDE}"/>
              </a:ext>
            </a:extLst>
          </p:cNvPr>
          <p:cNvCxnSpPr>
            <a:stCxn id="58" idx="0"/>
            <a:endCxn id="63" idx="4"/>
          </p:cNvCxnSpPr>
          <p:nvPr/>
        </p:nvCxnSpPr>
        <p:spPr>
          <a:xfrm flipH="1" flipV="1">
            <a:off x="9851082" y="2121729"/>
            <a:ext cx="731408" cy="12481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148C5704-8FE6-1F70-B012-3FD29C06ACD2}"/>
              </a:ext>
            </a:extLst>
          </p:cNvPr>
          <p:cNvCxnSpPr>
            <a:stCxn id="59" idx="1"/>
            <a:endCxn id="60" idx="4"/>
          </p:cNvCxnSpPr>
          <p:nvPr/>
        </p:nvCxnSpPr>
        <p:spPr>
          <a:xfrm flipH="1" flipV="1">
            <a:off x="8186620" y="2121729"/>
            <a:ext cx="281074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1F928CE7-8A90-F7CF-8481-FB0018FFCB92}"/>
              </a:ext>
            </a:extLst>
          </p:cNvPr>
          <p:cNvCxnSpPr>
            <a:stCxn id="59" idx="1"/>
            <a:endCxn id="61" idx="4"/>
          </p:cNvCxnSpPr>
          <p:nvPr/>
        </p:nvCxnSpPr>
        <p:spPr>
          <a:xfrm flipH="1" flipV="1">
            <a:off x="8721792" y="2121729"/>
            <a:ext cx="227557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B7F47421-DA0B-25AE-9904-CC29BB056652}"/>
              </a:ext>
            </a:extLst>
          </p:cNvPr>
          <p:cNvCxnSpPr>
            <a:stCxn id="59" idx="1"/>
            <a:endCxn id="62" idx="4"/>
          </p:cNvCxnSpPr>
          <p:nvPr/>
        </p:nvCxnSpPr>
        <p:spPr>
          <a:xfrm flipH="1" flipV="1">
            <a:off x="9315910" y="2121729"/>
            <a:ext cx="1681458"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AACAE071-6709-6A0E-F6E0-1EB1E52172DB}"/>
              </a:ext>
            </a:extLst>
          </p:cNvPr>
          <p:cNvCxnSpPr>
            <a:stCxn id="59" idx="1"/>
            <a:endCxn id="63" idx="4"/>
          </p:cNvCxnSpPr>
          <p:nvPr/>
        </p:nvCxnSpPr>
        <p:spPr>
          <a:xfrm flipH="1" flipV="1">
            <a:off x="9851082" y="2121729"/>
            <a:ext cx="1146286" cy="130225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B94BC2E0-5DAF-9CE6-01DA-A22C347641F7}"/>
              </a:ext>
            </a:extLst>
          </p:cNvPr>
          <p:cNvCxnSpPr>
            <a:endCxn id="38" idx="4"/>
          </p:cNvCxnSpPr>
          <p:nvPr/>
        </p:nvCxnSpPr>
        <p:spPr>
          <a:xfrm flipH="1" flipV="1">
            <a:off x="7247783"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EA353DB6-1A57-8814-8F0A-E83DE9BFDB2F}"/>
              </a:ext>
            </a:extLst>
          </p:cNvPr>
          <p:cNvCxnSpPr/>
          <p:nvPr/>
        </p:nvCxnSpPr>
        <p:spPr>
          <a:xfrm flipH="1" flipV="1">
            <a:off x="780366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A1948792-8A0B-410B-95B8-43C64C1F532C}"/>
              </a:ext>
            </a:extLst>
          </p:cNvPr>
          <p:cNvCxnSpPr/>
          <p:nvPr/>
        </p:nvCxnSpPr>
        <p:spPr>
          <a:xfrm flipH="1" flipV="1">
            <a:off x="8378006" y="3739226"/>
            <a:ext cx="16212" cy="5875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F321EC22-A93B-2DBA-E624-B7BEBBDCDF88}"/>
              </a:ext>
            </a:extLst>
          </p:cNvPr>
          <p:cNvCxnSpPr/>
          <p:nvPr/>
        </p:nvCxnSpPr>
        <p:spPr>
          <a:xfrm flipH="1" flipV="1">
            <a:off x="89126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8ECE7723-BAF6-A071-01EB-C56547E5DBAB}"/>
              </a:ext>
            </a:extLst>
          </p:cNvPr>
          <p:cNvCxnSpPr>
            <a:endCxn id="103" idx="4"/>
          </p:cNvCxnSpPr>
          <p:nvPr/>
        </p:nvCxnSpPr>
        <p:spPr>
          <a:xfrm flipH="1" flipV="1">
            <a:off x="9480248"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970F7C9-9E36-95AE-BB25-9495251C766A}"/>
              </a:ext>
            </a:extLst>
          </p:cNvPr>
          <p:cNvCxnSpPr/>
          <p:nvPr/>
        </p:nvCxnSpPr>
        <p:spPr>
          <a:xfrm flipH="1" flipV="1">
            <a:off x="9972336"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C0CD6B6E-01B2-A721-DE43-B808633D7F52}"/>
              </a:ext>
            </a:extLst>
          </p:cNvPr>
          <p:cNvCxnSpPr/>
          <p:nvPr/>
        </p:nvCxnSpPr>
        <p:spPr>
          <a:xfrm flipH="1" flipV="1">
            <a:off x="10589206" y="373922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FEC37DD6-F122-106A-DBFC-34181147483E}"/>
              </a:ext>
            </a:extLst>
          </p:cNvPr>
          <p:cNvCxnSpPr/>
          <p:nvPr/>
        </p:nvCxnSpPr>
        <p:spPr>
          <a:xfrm flipH="1" flipV="1">
            <a:off x="11123824" y="373922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a:extLst>
              <a:ext uri="{FF2B5EF4-FFF2-40B4-BE49-F238E27FC236}">
                <a16:creationId xmlns:a16="http://schemas.microsoft.com/office/drawing/2014/main" id="{1549530F-B57C-6D86-BD96-8E10D20DEBB0}"/>
              </a:ext>
            </a:extLst>
          </p:cNvPr>
          <p:cNvSpPr txBox="1"/>
          <p:nvPr/>
        </p:nvSpPr>
        <p:spPr>
          <a:xfrm>
            <a:off x="7100491" y="4326823"/>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5" name="文本框 104">
            <a:extLst>
              <a:ext uri="{FF2B5EF4-FFF2-40B4-BE49-F238E27FC236}">
                <a16:creationId xmlns:a16="http://schemas.microsoft.com/office/drawing/2014/main" id="{DF45F536-7E9E-6EB2-80DD-278A26C67955}"/>
              </a:ext>
            </a:extLst>
          </p:cNvPr>
          <p:cNvSpPr txBox="1"/>
          <p:nvPr/>
        </p:nvSpPr>
        <p:spPr>
          <a:xfrm>
            <a:off x="7671780" y="433190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6" name="文本框 105">
            <a:extLst>
              <a:ext uri="{FF2B5EF4-FFF2-40B4-BE49-F238E27FC236}">
                <a16:creationId xmlns:a16="http://schemas.microsoft.com/office/drawing/2014/main" id="{563D051F-34CC-D10A-12C3-AF9002327370}"/>
              </a:ext>
            </a:extLst>
          </p:cNvPr>
          <p:cNvSpPr txBox="1"/>
          <p:nvPr/>
        </p:nvSpPr>
        <p:spPr>
          <a:xfrm>
            <a:off x="8227444" y="4331903"/>
            <a:ext cx="535172" cy="369332"/>
          </a:xfrm>
          <a:prstGeom prst="rect">
            <a:avLst/>
          </a:prstGeom>
          <a:noFill/>
        </p:spPr>
        <p:txBody>
          <a:bodyPr wrap="square" rtlCol="0">
            <a:spAutoFit/>
          </a:bodyPr>
          <a:lstStyle/>
          <a:p>
            <a:r>
              <a:rPr kumimoji="1" lang="en-US" altLang="zh-CN"/>
              <a:t>1</a:t>
            </a:r>
            <a:endParaRPr kumimoji="1" lang="zh-CN" altLang="en-US" dirty="0"/>
          </a:p>
        </p:txBody>
      </p:sp>
      <p:sp>
        <p:nvSpPr>
          <p:cNvPr id="107" name="文本框 106">
            <a:extLst>
              <a:ext uri="{FF2B5EF4-FFF2-40B4-BE49-F238E27FC236}">
                <a16:creationId xmlns:a16="http://schemas.microsoft.com/office/drawing/2014/main" id="{D23EBED2-1ED9-F564-7B94-FA5A7C508249}"/>
              </a:ext>
            </a:extLst>
          </p:cNvPr>
          <p:cNvSpPr txBox="1"/>
          <p:nvPr/>
        </p:nvSpPr>
        <p:spPr>
          <a:xfrm>
            <a:off x="8798733" y="4336984"/>
            <a:ext cx="535172" cy="369332"/>
          </a:xfrm>
          <a:prstGeom prst="rect">
            <a:avLst/>
          </a:prstGeom>
          <a:noFill/>
        </p:spPr>
        <p:txBody>
          <a:bodyPr wrap="square" rtlCol="0">
            <a:spAutoFit/>
          </a:bodyPr>
          <a:lstStyle/>
          <a:p>
            <a:r>
              <a:rPr kumimoji="1" lang="en-US" altLang="zh-CN"/>
              <a:t>0</a:t>
            </a:r>
            <a:endParaRPr kumimoji="1" lang="zh-CN" altLang="en-US" dirty="0"/>
          </a:p>
        </p:txBody>
      </p:sp>
      <p:sp>
        <p:nvSpPr>
          <p:cNvPr id="108" name="文本框 107">
            <a:extLst>
              <a:ext uri="{FF2B5EF4-FFF2-40B4-BE49-F238E27FC236}">
                <a16:creationId xmlns:a16="http://schemas.microsoft.com/office/drawing/2014/main" id="{AB5FEC2F-3472-45FA-C077-7D666DFA5D24}"/>
              </a:ext>
            </a:extLst>
          </p:cNvPr>
          <p:cNvSpPr txBox="1"/>
          <p:nvPr/>
        </p:nvSpPr>
        <p:spPr>
          <a:xfrm>
            <a:off x="9337237" y="4329566"/>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09" name="文本框 108">
            <a:extLst>
              <a:ext uri="{FF2B5EF4-FFF2-40B4-BE49-F238E27FC236}">
                <a16:creationId xmlns:a16="http://schemas.microsoft.com/office/drawing/2014/main" id="{89408B99-940E-ACBB-2F39-C7B65B837281}"/>
              </a:ext>
            </a:extLst>
          </p:cNvPr>
          <p:cNvSpPr txBox="1"/>
          <p:nvPr/>
        </p:nvSpPr>
        <p:spPr>
          <a:xfrm>
            <a:off x="9844731" y="4313382"/>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0" name="文本框 109">
            <a:extLst>
              <a:ext uri="{FF2B5EF4-FFF2-40B4-BE49-F238E27FC236}">
                <a16:creationId xmlns:a16="http://schemas.microsoft.com/office/drawing/2014/main" id="{AA09330C-336E-4B23-1042-65F43C857569}"/>
              </a:ext>
            </a:extLst>
          </p:cNvPr>
          <p:cNvSpPr txBox="1"/>
          <p:nvPr/>
        </p:nvSpPr>
        <p:spPr>
          <a:xfrm>
            <a:off x="10464190" y="4308301"/>
            <a:ext cx="535172" cy="369332"/>
          </a:xfrm>
          <a:prstGeom prst="rect">
            <a:avLst/>
          </a:prstGeom>
          <a:noFill/>
        </p:spPr>
        <p:txBody>
          <a:bodyPr wrap="square" rtlCol="0">
            <a:spAutoFit/>
          </a:bodyPr>
          <a:lstStyle/>
          <a:p>
            <a:r>
              <a:rPr kumimoji="1" lang="en-US" altLang="zh-CN" dirty="0"/>
              <a:t>0</a:t>
            </a:r>
            <a:endParaRPr kumimoji="1" lang="zh-CN" altLang="en-US" dirty="0"/>
          </a:p>
        </p:txBody>
      </p:sp>
      <p:sp>
        <p:nvSpPr>
          <p:cNvPr id="111" name="文本框 110">
            <a:extLst>
              <a:ext uri="{FF2B5EF4-FFF2-40B4-BE49-F238E27FC236}">
                <a16:creationId xmlns:a16="http://schemas.microsoft.com/office/drawing/2014/main" id="{335FDC7E-71E1-1375-33CD-4B7242C0EF0A}"/>
              </a:ext>
            </a:extLst>
          </p:cNvPr>
          <p:cNvSpPr txBox="1"/>
          <p:nvPr/>
        </p:nvSpPr>
        <p:spPr>
          <a:xfrm>
            <a:off x="11035479" y="4313382"/>
            <a:ext cx="535172" cy="369332"/>
          </a:xfrm>
          <a:prstGeom prst="rect">
            <a:avLst/>
          </a:prstGeom>
          <a:noFill/>
        </p:spPr>
        <p:txBody>
          <a:bodyPr wrap="square" rtlCol="0">
            <a:spAutoFit/>
          </a:bodyPr>
          <a:lstStyle/>
          <a:p>
            <a:r>
              <a:rPr kumimoji="1" lang="en-US" altLang="zh-CN" dirty="0"/>
              <a:t>0</a:t>
            </a:r>
            <a:endParaRPr kumimoji="1" lang="zh-CN" altLang="en-US" dirty="0"/>
          </a:p>
        </p:txBody>
      </p:sp>
      <p:cxnSp>
        <p:nvCxnSpPr>
          <p:cNvPr id="112" name="直线箭头连接符 111">
            <a:extLst>
              <a:ext uri="{FF2B5EF4-FFF2-40B4-BE49-F238E27FC236}">
                <a16:creationId xmlns:a16="http://schemas.microsoft.com/office/drawing/2014/main" id="{A21FB2AE-5B8C-5A55-5018-B6E055F88D48}"/>
              </a:ext>
            </a:extLst>
          </p:cNvPr>
          <p:cNvCxnSpPr/>
          <p:nvPr/>
        </p:nvCxnSpPr>
        <p:spPr>
          <a:xfrm flipH="1" flipV="1">
            <a:off x="8184943"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967E86E5-6EC0-BCB9-43DB-00A838C296DC}"/>
              </a:ext>
            </a:extLst>
          </p:cNvPr>
          <p:cNvCxnSpPr/>
          <p:nvPr/>
        </p:nvCxnSpPr>
        <p:spPr>
          <a:xfrm flipH="1" flipV="1">
            <a:off x="8677031"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757E7C50-92F1-07A7-4F6C-B2425ACD5C6D}"/>
              </a:ext>
            </a:extLst>
          </p:cNvPr>
          <p:cNvCxnSpPr/>
          <p:nvPr/>
        </p:nvCxnSpPr>
        <p:spPr>
          <a:xfrm flipH="1" flipV="1">
            <a:off x="9293901" y="114861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697E35B5-ABA5-959F-9024-19FCB0BA6814}"/>
              </a:ext>
            </a:extLst>
          </p:cNvPr>
          <p:cNvCxnSpPr/>
          <p:nvPr/>
        </p:nvCxnSpPr>
        <p:spPr>
          <a:xfrm flipH="1" flipV="1">
            <a:off x="9828519" y="1148616"/>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7116B32B-9E67-0E00-6048-E23B02C919F8}"/>
              </a:ext>
            </a:extLst>
          </p:cNvPr>
          <p:cNvSpPr txBox="1"/>
          <p:nvPr/>
        </p:nvSpPr>
        <p:spPr>
          <a:xfrm>
            <a:off x="7982719" y="783464"/>
            <a:ext cx="535172" cy="369332"/>
          </a:xfrm>
          <a:prstGeom prst="rect">
            <a:avLst/>
          </a:prstGeom>
          <a:noFill/>
        </p:spPr>
        <p:txBody>
          <a:bodyPr wrap="square" rtlCol="0">
            <a:spAutoFit/>
          </a:bodyPr>
          <a:lstStyle/>
          <a:p>
            <a:r>
              <a:rPr kumimoji="1" lang="en-US" altLang="zh-CN" dirty="0"/>
              <a:t>1.5</a:t>
            </a:r>
            <a:endParaRPr kumimoji="1" lang="zh-CN" altLang="en-US" dirty="0"/>
          </a:p>
        </p:txBody>
      </p:sp>
      <p:sp>
        <p:nvSpPr>
          <p:cNvPr id="117" name="文本框 116">
            <a:extLst>
              <a:ext uri="{FF2B5EF4-FFF2-40B4-BE49-F238E27FC236}">
                <a16:creationId xmlns:a16="http://schemas.microsoft.com/office/drawing/2014/main" id="{321C7D7C-7652-4A96-84CB-ADB9610FDDBC}"/>
              </a:ext>
            </a:extLst>
          </p:cNvPr>
          <p:cNvSpPr txBox="1"/>
          <p:nvPr/>
        </p:nvSpPr>
        <p:spPr>
          <a:xfrm>
            <a:off x="8490213" y="767280"/>
            <a:ext cx="535172" cy="369332"/>
          </a:xfrm>
          <a:prstGeom prst="rect">
            <a:avLst/>
          </a:prstGeom>
          <a:noFill/>
        </p:spPr>
        <p:txBody>
          <a:bodyPr wrap="square" rtlCol="0">
            <a:spAutoFit/>
          </a:bodyPr>
          <a:lstStyle/>
          <a:p>
            <a:r>
              <a:rPr kumimoji="1" lang="en-US" altLang="zh-CN" dirty="0"/>
              <a:t>0.1</a:t>
            </a:r>
            <a:endParaRPr kumimoji="1" lang="zh-CN" altLang="en-US" dirty="0"/>
          </a:p>
        </p:txBody>
      </p:sp>
      <p:sp>
        <p:nvSpPr>
          <p:cNvPr id="118" name="文本框 117">
            <a:extLst>
              <a:ext uri="{FF2B5EF4-FFF2-40B4-BE49-F238E27FC236}">
                <a16:creationId xmlns:a16="http://schemas.microsoft.com/office/drawing/2014/main" id="{6A9D72D7-03FB-BD3E-1279-526512042BDB}"/>
              </a:ext>
            </a:extLst>
          </p:cNvPr>
          <p:cNvSpPr txBox="1"/>
          <p:nvPr/>
        </p:nvSpPr>
        <p:spPr>
          <a:xfrm>
            <a:off x="9109672" y="762199"/>
            <a:ext cx="535172" cy="369332"/>
          </a:xfrm>
          <a:prstGeom prst="rect">
            <a:avLst/>
          </a:prstGeom>
          <a:noFill/>
        </p:spPr>
        <p:txBody>
          <a:bodyPr wrap="square" rtlCol="0">
            <a:spAutoFit/>
          </a:bodyPr>
          <a:lstStyle/>
          <a:p>
            <a:r>
              <a:rPr kumimoji="1" lang="en-US" altLang="zh-CN" dirty="0"/>
              <a:t>-1</a:t>
            </a:r>
            <a:endParaRPr kumimoji="1" lang="zh-CN" altLang="en-US" dirty="0"/>
          </a:p>
        </p:txBody>
      </p:sp>
      <p:sp>
        <p:nvSpPr>
          <p:cNvPr id="119" name="文本框 118">
            <a:extLst>
              <a:ext uri="{FF2B5EF4-FFF2-40B4-BE49-F238E27FC236}">
                <a16:creationId xmlns:a16="http://schemas.microsoft.com/office/drawing/2014/main" id="{F3399280-599C-C4A2-90AC-04B03AAA9674}"/>
              </a:ext>
            </a:extLst>
          </p:cNvPr>
          <p:cNvSpPr txBox="1"/>
          <p:nvPr/>
        </p:nvSpPr>
        <p:spPr>
          <a:xfrm>
            <a:off x="9680961" y="767280"/>
            <a:ext cx="535172" cy="369332"/>
          </a:xfrm>
          <a:prstGeom prst="rect">
            <a:avLst/>
          </a:prstGeom>
          <a:noFill/>
        </p:spPr>
        <p:txBody>
          <a:bodyPr wrap="square" rtlCol="0">
            <a:spAutoFit/>
          </a:bodyPr>
          <a:lstStyle/>
          <a:p>
            <a:r>
              <a:rPr kumimoji="1" lang="en-US" altLang="zh-CN" dirty="0"/>
              <a:t>0.1</a:t>
            </a:r>
            <a:endParaRPr kumimoji="1" lang="zh-CN" altLang="en-US" dirty="0"/>
          </a:p>
        </p:txBody>
      </p:sp>
      <p:cxnSp>
        <p:nvCxnSpPr>
          <p:cNvPr id="121" name="直线连接符 120">
            <a:extLst>
              <a:ext uri="{FF2B5EF4-FFF2-40B4-BE49-F238E27FC236}">
                <a16:creationId xmlns:a16="http://schemas.microsoft.com/office/drawing/2014/main" id="{6DD2AED8-3867-7A1B-C188-2FEFFF4F351D}"/>
              </a:ext>
            </a:extLst>
          </p:cNvPr>
          <p:cNvCxnSpPr/>
          <p:nvPr/>
        </p:nvCxnSpPr>
        <p:spPr>
          <a:xfrm>
            <a:off x="7177743" y="5176379"/>
            <a:ext cx="58994"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线连接符 121">
            <a:extLst>
              <a:ext uri="{FF2B5EF4-FFF2-40B4-BE49-F238E27FC236}">
                <a16:creationId xmlns:a16="http://schemas.microsoft.com/office/drawing/2014/main" id="{AB26ADFA-AECC-C684-2A3B-40CF6240028D}"/>
              </a:ext>
            </a:extLst>
          </p:cNvPr>
          <p:cNvCxnSpPr/>
          <p:nvPr/>
        </p:nvCxnSpPr>
        <p:spPr>
          <a:xfrm>
            <a:off x="7236737" y="5395513"/>
            <a:ext cx="1829346"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线连接符 122">
            <a:extLst>
              <a:ext uri="{FF2B5EF4-FFF2-40B4-BE49-F238E27FC236}">
                <a16:creationId xmlns:a16="http://schemas.microsoft.com/office/drawing/2014/main" id="{68EBCA2F-62CF-EF34-B20C-8A5B59F5EAA0}"/>
              </a:ext>
            </a:extLst>
          </p:cNvPr>
          <p:cNvCxnSpPr/>
          <p:nvPr/>
        </p:nvCxnSpPr>
        <p:spPr>
          <a:xfrm flipH="1" flipV="1">
            <a:off x="9066083" y="5410229"/>
            <a:ext cx="127819"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线连接符 123">
            <a:extLst>
              <a:ext uri="{FF2B5EF4-FFF2-40B4-BE49-F238E27FC236}">
                <a16:creationId xmlns:a16="http://schemas.microsoft.com/office/drawing/2014/main" id="{F0C3F2B3-ED32-E366-B3D3-0E50C7641DA4}"/>
              </a:ext>
            </a:extLst>
          </p:cNvPr>
          <p:cNvCxnSpPr/>
          <p:nvPr/>
        </p:nvCxnSpPr>
        <p:spPr>
          <a:xfrm flipH="1">
            <a:off x="9193902" y="5410229"/>
            <a:ext cx="117988" cy="127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线连接符 124">
            <a:extLst>
              <a:ext uri="{FF2B5EF4-FFF2-40B4-BE49-F238E27FC236}">
                <a16:creationId xmlns:a16="http://schemas.microsoft.com/office/drawing/2014/main" id="{52BBEB5E-6B5B-1B27-6768-801334F4A9D5}"/>
              </a:ext>
            </a:extLst>
          </p:cNvPr>
          <p:cNvCxnSpPr/>
          <p:nvPr/>
        </p:nvCxnSpPr>
        <p:spPr>
          <a:xfrm flipV="1">
            <a:off x="9311890" y="5395513"/>
            <a:ext cx="1969133" cy="14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BB2E9607-785B-ABAD-3CA6-C68D5682632C}"/>
              </a:ext>
            </a:extLst>
          </p:cNvPr>
          <p:cNvCxnSpPr/>
          <p:nvPr/>
        </p:nvCxnSpPr>
        <p:spPr>
          <a:xfrm flipH="1">
            <a:off x="11274264" y="5169371"/>
            <a:ext cx="13519" cy="226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矩形 126">
            <a:extLst>
              <a:ext uri="{FF2B5EF4-FFF2-40B4-BE49-F238E27FC236}">
                <a16:creationId xmlns:a16="http://schemas.microsoft.com/office/drawing/2014/main" id="{0E102A6A-8819-3C46-0B62-2EBF5BDD2821}"/>
              </a:ext>
            </a:extLst>
          </p:cNvPr>
          <p:cNvSpPr/>
          <p:nvPr/>
        </p:nvSpPr>
        <p:spPr>
          <a:xfrm>
            <a:off x="8558069" y="5566428"/>
            <a:ext cx="1338828" cy="369332"/>
          </a:xfrm>
          <a:prstGeom prst="rect">
            <a:avLst/>
          </a:prstGeom>
        </p:spPr>
        <p:txBody>
          <a:bodyPr wrap="none">
            <a:spAutoFit/>
          </a:bodyPr>
          <a:lstStyle/>
          <a:p>
            <a:r>
              <a:rPr lang="zh-CN" altLang="en-US"/>
              <a:t>单词表大小</a:t>
            </a:r>
            <a:endParaRPr lang="zh-CN" altLang="en-US" dirty="0"/>
          </a:p>
        </p:txBody>
      </p:sp>
      <p:sp>
        <p:nvSpPr>
          <p:cNvPr id="128" name="文本框 127">
            <a:extLst>
              <a:ext uri="{FF2B5EF4-FFF2-40B4-BE49-F238E27FC236}">
                <a16:creationId xmlns:a16="http://schemas.microsoft.com/office/drawing/2014/main" id="{1CC2A960-743F-964A-9B2F-E89794BCA1C7}"/>
              </a:ext>
            </a:extLst>
          </p:cNvPr>
          <p:cNvSpPr txBox="1"/>
          <p:nvPr/>
        </p:nvSpPr>
        <p:spPr>
          <a:xfrm>
            <a:off x="8181587" y="4714826"/>
            <a:ext cx="672607" cy="369332"/>
          </a:xfrm>
          <a:prstGeom prst="rect">
            <a:avLst/>
          </a:prstGeom>
          <a:noFill/>
        </p:spPr>
        <p:txBody>
          <a:bodyPr wrap="square" rtlCol="0">
            <a:spAutoFit/>
          </a:bodyPr>
          <a:lstStyle/>
          <a:p>
            <a:r>
              <a:rPr kumimoji="1" lang="zh-CN" altLang="en-US" dirty="0">
                <a:solidFill>
                  <a:srgbClr val="FF0000"/>
                </a:solidFill>
              </a:rPr>
              <a:t>我</a:t>
            </a:r>
          </a:p>
        </p:txBody>
      </p:sp>
      <p:sp>
        <p:nvSpPr>
          <p:cNvPr id="129" name="文本框 128">
            <a:extLst>
              <a:ext uri="{FF2B5EF4-FFF2-40B4-BE49-F238E27FC236}">
                <a16:creationId xmlns:a16="http://schemas.microsoft.com/office/drawing/2014/main" id="{C23DEEE3-AA62-7403-4A78-733BFC78F1C4}"/>
              </a:ext>
            </a:extLst>
          </p:cNvPr>
          <p:cNvSpPr txBox="1"/>
          <p:nvPr/>
        </p:nvSpPr>
        <p:spPr>
          <a:xfrm>
            <a:off x="7022247" y="4714826"/>
            <a:ext cx="340242" cy="369332"/>
          </a:xfrm>
          <a:prstGeom prst="rect">
            <a:avLst/>
          </a:prstGeom>
          <a:noFill/>
        </p:spPr>
        <p:txBody>
          <a:bodyPr wrap="square" rtlCol="0">
            <a:spAutoFit/>
          </a:bodyPr>
          <a:lstStyle/>
          <a:p>
            <a:r>
              <a:rPr kumimoji="1" lang="zh-CN" altLang="en-US"/>
              <a:t>啊</a:t>
            </a:r>
          </a:p>
        </p:txBody>
      </p:sp>
      <p:sp>
        <p:nvSpPr>
          <p:cNvPr id="130" name="文本框 129">
            <a:extLst>
              <a:ext uri="{FF2B5EF4-FFF2-40B4-BE49-F238E27FC236}">
                <a16:creationId xmlns:a16="http://schemas.microsoft.com/office/drawing/2014/main" id="{C6CA6B63-9F7F-E2CD-C5E2-E9F67CD71B8C}"/>
              </a:ext>
            </a:extLst>
          </p:cNvPr>
          <p:cNvSpPr txBox="1"/>
          <p:nvPr/>
        </p:nvSpPr>
        <p:spPr>
          <a:xfrm>
            <a:off x="7620200" y="4698898"/>
            <a:ext cx="340242" cy="369332"/>
          </a:xfrm>
          <a:prstGeom prst="rect">
            <a:avLst/>
          </a:prstGeom>
          <a:noFill/>
        </p:spPr>
        <p:txBody>
          <a:bodyPr wrap="square" rtlCol="0">
            <a:spAutoFit/>
          </a:bodyPr>
          <a:lstStyle/>
          <a:p>
            <a:r>
              <a:rPr kumimoji="1" lang="zh-CN" altLang="en-US" dirty="0"/>
              <a:t>爱</a:t>
            </a:r>
          </a:p>
        </p:txBody>
      </p:sp>
      <p:sp>
        <p:nvSpPr>
          <p:cNvPr id="131" name="文本框 130">
            <a:extLst>
              <a:ext uri="{FF2B5EF4-FFF2-40B4-BE49-F238E27FC236}">
                <a16:creationId xmlns:a16="http://schemas.microsoft.com/office/drawing/2014/main" id="{A4CBFE2A-D706-7421-92A1-8CA189F01BB7}"/>
              </a:ext>
            </a:extLst>
          </p:cNvPr>
          <p:cNvSpPr txBox="1"/>
          <p:nvPr/>
        </p:nvSpPr>
        <p:spPr>
          <a:xfrm>
            <a:off x="10895596" y="4658793"/>
            <a:ext cx="699382" cy="369332"/>
          </a:xfrm>
          <a:prstGeom prst="rect">
            <a:avLst/>
          </a:prstGeom>
          <a:noFill/>
        </p:spPr>
        <p:txBody>
          <a:bodyPr wrap="square" rtlCol="0">
            <a:spAutoFit/>
          </a:bodyPr>
          <a:lstStyle/>
          <a:p>
            <a:r>
              <a:rPr kumimoji="1" lang="zh-CN" altLang="en-US"/>
              <a:t>增加</a:t>
            </a:r>
            <a:endParaRPr kumimoji="1" lang="zh-CN" altLang="en-US" dirty="0"/>
          </a:p>
        </p:txBody>
      </p:sp>
      <p:sp>
        <p:nvSpPr>
          <p:cNvPr id="132" name="文本框 131">
            <a:extLst>
              <a:ext uri="{FF2B5EF4-FFF2-40B4-BE49-F238E27FC236}">
                <a16:creationId xmlns:a16="http://schemas.microsoft.com/office/drawing/2014/main" id="{FC8ABACA-79C4-0845-B6B2-682A6C4804A9}"/>
              </a:ext>
            </a:extLst>
          </p:cNvPr>
          <p:cNvSpPr txBox="1"/>
          <p:nvPr/>
        </p:nvSpPr>
        <p:spPr>
          <a:xfrm>
            <a:off x="10334905" y="749871"/>
            <a:ext cx="1264331" cy="369332"/>
          </a:xfrm>
          <a:prstGeom prst="rect">
            <a:avLst/>
          </a:prstGeom>
          <a:noFill/>
        </p:spPr>
        <p:txBody>
          <a:bodyPr wrap="square" rtlCol="0">
            <a:spAutoFit/>
          </a:bodyPr>
          <a:lstStyle/>
          <a:p>
            <a:r>
              <a:rPr kumimoji="1" lang="en-US" altLang="zh-CN" dirty="0"/>
              <a:t>V(</a:t>
            </a:r>
            <a:r>
              <a:rPr kumimoji="1" lang="zh-CN" altLang="en-US" dirty="0"/>
              <a:t>聊天</a:t>
            </a:r>
            <a:r>
              <a:rPr kumimoji="1" lang="en-US" altLang="zh-CN" dirty="0"/>
              <a:t>)</a:t>
            </a:r>
            <a:endParaRPr kumimoji="1" lang="zh-CN" altLang="en-US" dirty="0"/>
          </a:p>
        </p:txBody>
      </p:sp>
      <p:sp>
        <p:nvSpPr>
          <p:cNvPr id="133" name="文本框 132">
            <a:extLst>
              <a:ext uri="{FF2B5EF4-FFF2-40B4-BE49-F238E27FC236}">
                <a16:creationId xmlns:a16="http://schemas.microsoft.com/office/drawing/2014/main" id="{3DAB4D8A-333A-2661-C245-1FFBB2D28C2E}"/>
              </a:ext>
            </a:extLst>
          </p:cNvPr>
          <p:cNvSpPr txBox="1"/>
          <p:nvPr/>
        </p:nvSpPr>
        <p:spPr>
          <a:xfrm>
            <a:off x="5515500" y="2824375"/>
            <a:ext cx="1264331" cy="369332"/>
          </a:xfrm>
          <a:prstGeom prst="rect">
            <a:avLst/>
          </a:prstGeom>
          <a:noFill/>
        </p:spPr>
        <p:txBody>
          <a:bodyPr wrap="square" rtlCol="0">
            <a:spAutoFit/>
          </a:bodyPr>
          <a:lstStyle/>
          <a:p>
            <a:r>
              <a:rPr kumimoji="1" lang="zh-CN" altLang="en-US" dirty="0"/>
              <a:t>嵌入模块</a:t>
            </a:r>
          </a:p>
        </p:txBody>
      </p:sp>
      <p:sp>
        <p:nvSpPr>
          <p:cNvPr id="134" name="文本框 133">
            <a:extLst>
              <a:ext uri="{FF2B5EF4-FFF2-40B4-BE49-F238E27FC236}">
                <a16:creationId xmlns:a16="http://schemas.microsoft.com/office/drawing/2014/main" id="{8DCDE176-1CA9-C152-587F-FD2A1BCB5DED}"/>
              </a:ext>
            </a:extLst>
          </p:cNvPr>
          <p:cNvSpPr txBox="1"/>
          <p:nvPr/>
        </p:nvSpPr>
        <p:spPr>
          <a:xfrm flipH="1">
            <a:off x="8889099" y="4719109"/>
            <a:ext cx="2146379" cy="369332"/>
          </a:xfrm>
          <a:prstGeom prst="rect">
            <a:avLst/>
          </a:prstGeom>
          <a:noFill/>
        </p:spPr>
        <p:txBody>
          <a:bodyPr wrap="square" rtlCol="0">
            <a:spAutoFit/>
          </a:bodyPr>
          <a:lstStyle/>
          <a:p>
            <a:r>
              <a:rPr kumimoji="1" lang="en-US" altLang="zh-CN" dirty="0"/>
              <a:t>…………</a:t>
            </a:r>
            <a:r>
              <a:rPr kumimoji="1" lang="zh-CN" altLang="en-US" dirty="0"/>
              <a:t>聊天</a:t>
            </a:r>
            <a:r>
              <a:rPr kumimoji="1" lang="en-US" altLang="zh-CN" dirty="0"/>
              <a:t>……</a:t>
            </a:r>
            <a:endParaRPr kumimoji="1" lang="zh-CN" altLang="en-US" dirty="0"/>
          </a:p>
        </p:txBody>
      </p:sp>
      <p:cxnSp>
        <p:nvCxnSpPr>
          <p:cNvPr id="135" name="直线箭头连接符 134">
            <a:extLst>
              <a:ext uri="{FF2B5EF4-FFF2-40B4-BE49-F238E27FC236}">
                <a16:creationId xmlns:a16="http://schemas.microsoft.com/office/drawing/2014/main" id="{AC8BEC22-B094-0D4F-EA9F-87CEC11E8E3B}"/>
              </a:ext>
            </a:extLst>
          </p:cNvPr>
          <p:cNvCxnSpPr>
            <a:cxnSpLocks/>
          </p:cNvCxnSpPr>
          <p:nvPr/>
        </p:nvCxnSpPr>
        <p:spPr>
          <a:xfrm flipV="1">
            <a:off x="2585722" y="3627901"/>
            <a:ext cx="3938426" cy="694889"/>
          </a:xfrm>
          <a:prstGeom prst="straightConnector1">
            <a:avLst/>
          </a:prstGeom>
          <a:ln>
            <a:solidFill>
              <a:srgbClr val="FF7200"/>
            </a:solidFill>
            <a:tailEnd type="triangle"/>
          </a:ln>
        </p:spPr>
        <p:style>
          <a:lnRef idx="1">
            <a:schemeClr val="accent1"/>
          </a:lnRef>
          <a:fillRef idx="0">
            <a:schemeClr val="accent1"/>
          </a:fillRef>
          <a:effectRef idx="0">
            <a:schemeClr val="accent1"/>
          </a:effectRef>
          <a:fontRef idx="minor">
            <a:schemeClr val="tx1"/>
          </a:fontRef>
        </p:style>
      </p:cxnSp>
      <p:sp>
        <p:nvSpPr>
          <p:cNvPr id="136" name="圆角矩形 135">
            <a:extLst>
              <a:ext uri="{FF2B5EF4-FFF2-40B4-BE49-F238E27FC236}">
                <a16:creationId xmlns:a16="http://schemas.microsoft.com/office/drawing/2014/main" id="{E6BEA857-E325-3C51-8700-E47801C9CA16}"/>
              </a:ext>
            </a:extLst>
          </p:cNvPr>
          <p:cNvSpPr/>
          <p:nvPr/>
        </p:nvSpPr>
        <p:spPr>
          <a:xfrm>
            <a:off x="1309442" y="4062684"/>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17795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内容占位符 2">
            <a:extLst>
              <a:ext uri="{FF2B5EF4-FFF2-40B4-BE49-F238E27FC236}">
                <a16:creationId xmlns:a16="http://schemas.microsoft.com/office/drawing/2014/main" id="{3CECA3EE-1B5D-912F-C669-F26A61568F95}"/>
              </a:ext>
            </a:extLst>
          </p:cNvPr>
          <p:cNvGraphicFramePr>
            <a:graphicFrameLocks noGrp="1"/>
          </p:cNvGraphicFramePr>
          <p:nvPr>
            <p:ph idx="1"/>
            <p:extLst>
              <p:ext uri="{D42A27DB-BD31-4B8C-83A1-F6EECF244321}">
                <p14:modId xmlns:p14="http://schemas.microsoft.com/office/powerpoint/2010/main" val="1324431691"/>
              </p:ext>
            </p:extLst>
          </p:nvPr>
        </p:nvGraphicFramePr>
        <p:xfrm>
          <a:off x="1158583" y="1711234"/>
          <a:ext cx="10380956" cy="3941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2045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Breakthroughs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4" name="矩形 3">
            <a:extLst>
              <a:ext uri="{FF2B5EF4-FFF2-40B4-BE49-F238E27FC236}">
                <a16:creationId xmlns:a16="http://schemas.microsoft.com/office/drawing/2014/main" id="{EF653316-6D28-13B9-2328-04D3EBA60618}"/>
              </a:ext>
            </a:extLst>
          </p:cNvPr>
          <p:cNvSpPr/>
          <p:nvPr/>
        </p:nvSpPr>
        <p:spPr>
          <a:xfrm>
            <a:off x="252761" y="6283031"/>
            <a:ext cx="8753216" cy="461665"/>
          </a:xfrm>
          <a:prstGeom prst="rect">
            <a:avLst/>
          </a:prstGeom>
        </p:spPr>
        <p:txBody>
          <a:bodyPr wrap="square">
            <a:spAutoFit/>
          </a:bodyPr>
          <a:lstStyle/>
          <a:p>
            <a:r>
              <a:rPr lang="en-US" altLang="zh-CN" sz="1200" dirty="0" err="1"/>
              <a:t>F.Sun</a:t>
            </a:r>
            <a:r>
              <a:rPr lang="en-US" altLang="zh-CN" sz="1200" dirty="0"/>
              <a:t> et al.: Learning Word Representations by Jointly Modeling Syntagmatic and Paradigmatic Relations (slides), </a:t>
            </a:r>
            <a:r>
              <a:rPr lang="zh-CN" altLang="en-US" sz="1200" dirty="0"/>
              <a:t>http://www.bigdatalab.ac.cn/~lanyanyan/slides/2015/ACL2015-sun.pdf</a:t>
            </a:r>
          </a:p>
        </p:txBody>
      </p:sp>
      <p:pic>
        <p:nvPicPr>
          <p:cNvPr id="5" name="图片 4">
            <a:extLst>
              <a:ext uri="{FF2B5EF4-FFF2-40B4-BE49-F238E27FC236}">
                <a16:creationId xmlns:a16="http://schemas.microsoft.com/office/drawing/2014/main" id="{86236057-DD70-2A34-124A-A809177C3B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0428" y="1082800"/>
            <a:ext cx="6613450" cy="4894054"/>
          </a:xfrm>
          <a:prstGeom prst="rect">
            <a:avLst/>
          </a:prstGeom>
        </p:spPr>
      </p:pic>
      <p:sp>
        <p:nvSpPr>
          <p:cNvPr id="6" name="椭圆 5">
            <a:extLst>
              <a:ext uri="{FF2B5EF4-FFF2-40B4-BE49-F238E27FC236}">
                <a16:creationId xmlns:a16="http://schemas.microsoft.com/office/drawing/2014/main" id="{F2FE12EF-8772-1DF0-F9AB-CD9BD02B038A}"/>
              </a:ext>
            </a:extLst>
          </p:cNvPr>
          <p:cNvSpPr/>
          <p:nvPr/>
        </p:nvSpPr>
        <p:spPr>
          <a:xfrm>
            <a:off x="7142995" y="1830483"/>
            <a:ext cx="1658679" cy="577880"/>
          </a:xfrm>
          <a:prstGeom prst="ellipse">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0E63FA7C-E456-4737-D22C-ACCE72856040}"/>
              </a:ext>
            </a:extLst>
          </p:cNvPr>
          <p:cNvPicPr>
            <a:picLocks noChangeAspect="1"/>
          </p:cNvPicPr>
          <p:nvPr/>
        </p:nvPicPr>
        <p:blipFill>
          <a:blip r:embed="rId5"/>
          <a:stretch>
            <a:fillRect/>
          </a:stretch>
        </p:blipFill>
        <p:spPr>
          <a:xfrm>
            <a:off x="9172483" y="1082800"/>
            <a:ext cx="1905000" cy="1905000"/>
          </a:xfrm>
          <a:prstGeom prst="rect">
            <a:avLst/>
          </a:prstGeom>
        </p:spPr>
      </p:pic>
      <p:sp>
        <p:nvSpPr>
          <p:cNvPr id="11" name="文本框 10">
            <a:extLst>
              <a:ext uri="{FF2B5EF4-FFF2-40B4-BE49-F238E27FC236}">
                <a16:creationId xmlns:a16="http://schemas.microsoft.com/office/drawing/2014/main" id="{F130E7BF-D4B2-D8F8-98D9-D741548113FF}"/>
              </a:ext>
            </a:extLst>
          </p:cNvPr>
          <p:cNvSpPr txBox="1"/>
          <p:nvPr/>
        </p:nvSpPr>
        <p:spPr>
          <a:xfrm>
            <a:off x="9261088" y="3160495"/>
            <a:ext cx="1905000" cy="369332"/>
          </a:xfrm>
          <a:prstGeom prst="rect">
            <a:avLst/>
          </a:prstGeom>
          <a:noFill/>
        </p:spPr>
        <p:txBody>
          <a:bodyPr wrap="square" rtlCol="0">
            <a:spAutoFit/>
          </a:bodyPr>
          <a:lstStyle/>
          <a:p>
            <a:r>
              <a:rPr kumimoji="1" lang="en-US" altLang="zh-CN" dirty="0"/>
              <a:t>Tomas</a:t>
            </a:r>
            <a:r>
              <a:rPr kumimoji="1" lang="zh-CN" altLang="en-US" dirty="0"/>
              <a:t> </a:t>
            </a:r>
            <a:r>
              <a:rPr kumimoji="1" lang="en-US" altLang="zh-CN" dirty="0" err="1"/>
              <a:t>Mikolov</a:t>
            </a:r>
            <a:endParaRPr kumimoji="1" lang="zh-CN" altLang="en-US" dirty="0"/>
          </a:p>
        </p:txBody>
      </p:sp>
      <p:pic>
        <p:nvPicPr>
          <p:cNvPr id="13" name="图片 12">
            <a:extLst>
              <a:ext uri="{FF2B5EF4-FFF2-40B4-BE49-F238E27FC236}">
                <a16:creationId xmlns:a16="http://schemas.microsoft.com/office/drawing/2014/main" id="{44998EA0-D488-4B2D-B7DA-5A2867159F8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80879" y="801521"/>
            <a:ext cx="1611876" cy="1878532"/>
          </a:xfrm>
          <a:prstGeom prst="rect">
            <a:avLst/>
          </a:prstGeom>
        </p:spPr>
      </p:pic>
      <p:sp>
        <p:nvSpPr>
          <p:cNvPr id="14" name="矩形 13">
            <a:extLst>
              <a:ext uri="{FF2B5EF4-FFF2-40B4-BE49-F238E27FC236}">
                <a16:creationId xmlns:a16="http://schemas.microsoft.com/office/drawing/2014/main" id="{098A8626-E6D4-E003-8B92-830F194A25D2}"/>
              </a:ext>
            </a:extLst>
          </p:cNvPr>
          <p:cNvSpPr/>
          <p:nvPr/>
        </p:nvSpPr>
        <p:spPr>
          <a:xfrm>
            <a:off x="4680879" y="2827372"/>
            <a:ext cx="1779859" cy="461665"/>
          </a:xfrm>
          <a:prstGeom prst="rect">
            <a:avLst/>
          </a:prstGeom>
        </p:spPr>
        <p:txBody>
          <a:bodyPr wrap="square">
            <a:spAutoFit/>
          </a:bodyPr>
          <a:lstStyle/>
          <a:p>
            <a:r>
              <a:rPr lang="en-US" altLang="zh-CN" sz="800" dirty="0" err="1"/>
              <a:t>Mikolov</a:t>
            </a:r>
            <a:r>
              <a:rPr lang="en-US" altLang="zh-CN" sz="800" dirty="0"/>
              <a:t>, Tomas; et al. "Efficient Estimation of Word Representations in Vector Space". arXiv:1301.3781 </a:t>
            </a:r>
            <a:endParaRPr lang="zh-CN" altLang="en-US" sz="800" dirty="0"/>
          </a:p>
        </p:txBody>
      </p:sp>
    </p:spTree>
    <p:extLst>
      <p:ext uri="{BB962C8B-B14F-4D97-AF65-F5344CB8AC3E}">
        <p14:creationId xmlns:p14="http://schemas.microsoft.com/office/powerpoint/2010/main" val="146641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Word2Vec</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sp>
        <p:nvSpPr>
          <p:cNvPr id="3" name="矩形 2">
            <a:extLst>
              <a:ext uri="{FF2B5EF4-FFF2-40B4-BE49-F238E27FC236}">
                <a16:creationId xmlns:a16="http://schemas.microsoft.com/office/drawing/2014/main" id="{A1731D49-5391-BCD1-1E0E-946A7B4BD4E6}"/>
              </a:ext>
            </a:extLst>
          </p:cNvPr>
          <p:cNvSpPr/>
          <p:nvPr/>
        </p:nvSpPr>
        <p:spPr>
          <a:xfrm>
            <a:off x="2734056" y="5627204"/>
            <a:ext cx="7100047" cy="369332"/>
          </a:xfrm>
          <a:prstGeom prst="rect">
            <a:avLst/>
          </a:prstGeom>
        </p:spPr>
        <p:txBody>
          <a:bodyPr wrap="square">
            <a:spAutoFit/>
          </a:bodyPr>
          <a:lstStyle/>
          <a:p>
            <a:r>
              <a:rPr lang="zh-CN" altLang="en-US" dirty="0">
                <a:latin typeface="宋体" panose="02010600030101010101" pitchFamily="2" charset="-122"/>
              </a:rPr>
              <a:t>已知上下文预测当前词                已知当前词预测上下文</a:t>
            </a:r>
          </a:p>
        </p:txBody>
      </p:sp>
      <p:pic>
        <p:nvPicPr>
          <p:cNvPr id="15" name="图片 14">
            <a:extLst>
              <a:ext uri="{FF2B5EF4-FFF2-40B4-BE49-F238E27FC236}">
                <a16:creationId xmlns:a16="http://schemas.microsoft.com/office/drawing/2014/main" id="{2F2CA563-206E-34DE-253D-1C63EE7752E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34056" y="1803271"/>
            <a:ext cx="6723888" cy="3736848"/>
          </a:xfrm>
          <a:prstGeom prst="rect">
            <a:avLst/>
          </a:prstGeom>
        </p:spPr>
      </p:pic>
      <p:sp>
        <p:nvSpPr>
          <p:cNvPr id="16" name="文本框 15">
            <a:extLst>
              <a:ext uri="{FF2B5EF4-FFF2-40B4-BE49-F238E27FC236}">
                <a16:creationId xmlns:a16="http://schemas.microsoft.com/office/drawing/2014/main" id="{A7FBAF21-6121-F2D1-B527-FCAE2C8062FD}"/>
              </a:ext>
            </a:extLst>
          </p:cNvPr>
          <p:cNvSpPr txBox="1"/>
          <p:nvPr/>
        </p:nvSpPr>
        <p:spPr>
          <a:xfrm>
            <a:off x="2977353" y="1191567"/>
            <a:ext cx="854110" cy="338554"/>
          </a:xfrm>
          <a:prstGeom prst="rect">
            <a:avLst/>
          </a:prstGeom>
          <a:noFill/>
        </p:spPr>
        <p:txBody>
          <a:bodyPr wrap="square" rtlCol="0">
            <a:spAutoFit/>
          </a:bodyPr>
          <a:lstStyle/>
          <a:p>
            <a:r>
              <a:rPr kumimoji="1" lang="zh-CN" altLang="en-US" sz="1600"/>
              <a:t>输入</a:t>
            </a:r>
          </a:p>
        </p:txBody>
      </p:sp>
      <p:sp>
        <p:nvSpPr>
          <p:cNvPr id="17" name="文本框 16">
            <a:extLst>
              <a:ext uri="{FF2B5EF4-FFF2-40B4-BE49-F238E27FC236}">
                <a16:creationId xmlns:a16="http://schemas.microsoft.com/office/drawing/2014/main" id="{17861191-20B4-D176-13BC-8C6C76AC6184}"/>
              </a:ext>
            </a:extLst>
          </p:cNvPr>
          <p:cNvSpPr txBox="1"/>
          <p:nvPr/>
        </p:nvSpPr>
        <p:spPr>
          <a:xfrm>
            <a:off x="3983863" y="1188769"/>
            <a:ext cx="854110" cy="338554"/>
          </a:xfrm>
          <a:prstGeom prst="rect">
            <a:avLst/>
          </a:prstGeom>
          <a:noFill/>
        </p:spPr>
        <p:txBody>
          <a:bodyPr wrap="square" rtlCol="0">
            <a:spAutoFit/>
          </a:bodyPr>
          <a:lstStyle/>
          <a:p>
            <a:r>
              <a:rPr kumimoji="1" lang="zh-CN" altLang="en-US" sz="1600"/>
              <a:t>投影</a:t>
            </a:r>
          </a:p>
        </p:txBody>
      </p:sp>
      <p:sp>
        <p:nvSpPr>
          <p:cNvPr id="18" name="文本框 17">
            <a:extLst>
              <a:ext uri="{FF2B5EF4-FFF2-40B4-BE49-F238E27FC236}">
                <a16:creationId xmlns:a16="http://schemas.microsoft.com/office/drawing/2014/main" id="{E8424234-211B-FF66-A7C4-C08D8ED983E9}"/>
              </a:ext>
            </a:extLst>
          </p:cNvPr>
          <p:cNvSpPr txBox="1"/>
          <p:nvPr/>
        </p:nvSpPr>
        <p:spPr>
          <a:xfrm>
            <a:off x="5077458" y="1188769"/>
            <a:ext cx="854110" cy="338554"/>
          </a:xfrm>
          <a:prstGeom prst="rect">
            <a:avLst/>
          </a:prstGeom>
          <a:noFill/>
        </p:spPr>
        <p:txBody>
          <a:bodyPr wrap="square" rtlCol="0">
            <a:spAutoFit/>
          </a:bodyPr>
          <a:lstStyle/>
          <a:p>
            <a:r>
              <a:rPr kumimoji="1" lang="zh-CN" altLang="en-US" sz="1600" dirty="0"/>
              <a:t>输出</a:t>
            </a:r>
          </a:p>
        </p:txBody>
      </p:sp>
      <p:sp>
        <p:nvSpPr>
          <p:cNvPr id="19" name="文本框 18">
            <a:extLst>
              <a:ext uri="{FF2B5EF4-FFF2-40B4-BE49-F238E27FC236}">
                <a16:creationId xmlns:a16="http://schemas.microsoft.com/office/drawing/2014/main" id="{36A46FE0-E29F-4760-7926-5896E98670E7}"/>
              </a:ext>
            </a:extLst>
          </p:cNvPr>
          <p:cNvSpPr txBox="1"/>
          <p:nvPr/>
        </p:nvSpPr>
        <p:spPr>
          <a:xfrm>
            <a:off x="6606483" y="1192966"/>
            <a:ext cx="854110" cy="338554"/>
          </a:xfrm>
          <a:prstGeom prst="rect">
            <a:avLst/>
          </a:prstGeom>
          <a:noFill/>
        </p:spPr>
        <p:txBody>
          <a:bodyPr wrap="square" rtlCol="0">
            <a:spAutoFit/>
          </a:bodyPr>
          <a:lstStyle/>
          <a:p>
            <a:r>
              <a:rPr kumimoji="1" lang="zh-CN" altLang="en-US" sz="1600"/>
              <a:t>输入</a:t>
            </a:r>
          </a:p>
        </p:txBody>
      </p:sp>
      <p:sp>
        <p:nvSpPr>
          <p:cNvPr id="20" name="文本框 19">
            <a:extLst>
              <a:ext uri="{FF2B5EF4-FFF2-40B4-BE49-F238E27FC236}">
                <a16:creationId xmlns:a16="http://schemas.microsoft.com/office/drawing/2014/main" id="{541CDBC7-3868-5577-16C6-0BAF79E321D1}"/>
              </a:ext>
            </a:extLst>
          </p:cNvPr>
          <p:cNvSpPr txBox="1"/>
          <p:nvPr/>
        </p:nvSpPr>
        <p:spPr>
          <a:xfrm>
            <a:off x="7612993" y="1190168"/>
            <a:ext cx="854110" cy="338554"/>
          </a:xfrm>
          <a:prstGeom prst="rect">
            <a:avLst/>
          </a:prstGeom>
          <a:noFill/>
        </p:spPr>
        <p:txBody>
          <a:bodyPr wrap="square" rtlCol="0">
            <a:spAutoFit/>
          </a:bodyPr>
          <a:lstStyle/>
          <a:p>
            <a:r>
              <a:rPr kumimoji="1" lang="zh-CN" altLang="en-US" sz="1600"/>
              <a:t>投影</a:t>
            </a:r>
          </a:p>
        </p:txBody>
      </p:sp>
      <p:sp>
        <p:nvSpPr>
          <p:cNvPr id="21" name="文本框 20">
            <a:extLst>
              <a:ext uri="{FF2B5EF4-FFF2-40B4-BE49-F238E27FC236}">
                <a16:creationId xmlns:a16="http://schemas.microsoft.com/office/drawing/2014/main" id="{0EB88D07-91B1-E343-36EE-9951E3E61D23}"/>
              </a:ext>
            </a:extLst>
          </p:cNvPr>
          <p:cNvSpPr txBox="1"/>
          <p:nvPr/>
        </p:nvSpPr>
        <p:spPr>
          <a:xfrm>
            <a:off x="8706588" y="1190168"/>
            <a:ext cx="854110" cy="338554"/>
          </a:xfrm>
          <a:prstGeom prst="rect">
            <a:avLst/>
          </a:prstGeom>
          <a:noFill/>
        </p:spPr>
        <p:txBody>
          <a:bodyPr wrap="square" rtlCol="0">
            <a:spAutoFit/>
          </a:bodyPr>
          <a:lstStyle/>
          <a:p>
            <a:r>
              <a:rPr kumimoji="1" lang="zh-CN" altLang="en-US" sz="1600" dirty="0"/>
              <a:t>输出</a:t>
            </a:r>
          </a:p>
        </p:txBody>
      </p:sp>
    </p:spTree>
    <p:extLst>
      <p:ext uri="{BB962C8B-B14F-4D97-AF65-F5344CB8AC3E}">
        <p14:creationId xmlns:p14="http://schemas.microsoft.com/office/powerpoint/2010/main" val="1456530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CBOW(Continuous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Words)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sp>
        <p:nvSpPr>
          <p:cNvPr id="5" name="椭圆 4">
            <a:extLst>
              <a:ext uri="{FF2B5EF4-FFF2-40B4-BE49-F238E27FC236}">
                <a16:creationId xmlns:a16="http://schemas.microsoft.com/office/drawing/2014/main" id="{1A93F03C-F094-0716-0256-2B01D598641E}"/>
              </a:ext>
            </a:extLst>
          </p:cNvPr>
          <p:cNvSpPr/>
          <p:nvPr/>
        </p:nvSpPr>
        <p:spPr>
          <a:xfrm>
            <a:off x="2233839" y="3172891"/>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FA9DFD1E-FEBF-9F11-FCD5-88133B706F52}"/>
              </a:ext>
            </a:extLst>
          </p:cNvPr>
          <p:cNvSpPr/>
          <p:nvPr/>
        </p:nvSpPr>
        <p:spPr>
          <a:xfrm>
            <a:off x="3245557" y="3169423"/>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930D0430-4EE1-3A4A-AFB9-C75427E6029F}"/>
              </a:ext>
            </a:extLst>
          </p:cNvPr>
          <p:cNvSpPr/>
          <p:nvPr/>
        </p:nvSpPr>
        <p:spPr>
          <a:xfrm>
            <a:off x="4256537" y="3169423"/>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C7783189-56EE-D2CC-A5C9-2E415B37068A}"/>
              </a:ext>
            </a:extLst>
          </p:cNvPr>
          <p:cNvSpPr/>
          <p:nvPr/>
        </p:nvSpPr>
        <p:spPr>
          <a:xfrm>
            <a:off x="1222859" y="3194823"/>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id="{0ADAEDED-85B1-9CAE-A089-A712CB933278}"/>
              </a:ext>
            </a:extLst>
          </p:cNvPr>
          <p:cNvSpPr/>
          <p:nvPr/>
        </p:nvSpPr>
        <p:spPr>
          <a:xfrm>
            <a:off x="1563101" y="4507051"/>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a:extLst>
              <a:ext uri="{FF2B5EF4-FFF2-40B4-BE49-F238E27FC236}">
                <a16:creationId xmlns:a16="http://schemas.microsoft.com/office/drawing/2014/main" id="{089DA52E-1F13-9EE3-6A61-40C53E2157F2}"/>
              </a:ext>
            </a:extLst>
          </p:cNvPr>
          <p:cNvSpPr/>
          <p:nvPr/>
        </p:nvSpPr>
        <p:spPr>
          <a:xfrm>
            <a:off x="2696797" y="4507051"/>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E0B8687F-1394-77EF-33F7-A87D943D2E64}"/>
              </a:ext>
            </a:extLst>
          </p:cNvPr>
          <p:cNvSpPr/>
          <p:nvPr/>
        </p:nvSpPr>
        <p:spPr>
          <a:xfrm>
            <a:off x="3832118" y="4511227"/>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圆角矩形 22">
            <a:extLst>
              <a:ext uri="{FF2B5EF4-FFF2-40B4-BE49-F238E27FC236}">
                <a16:creationId xmlns:a16="http://schemas.microsoft.com/office/drawing/2014/main" id="{9D2A247B-F67A-34B0-0098-C3AE5E9DD4D0}"/>
              </a:ext>
            </a:extLst>
          </p:cNvPr>
          <p:cNvSpPr/>
          <p:nvPr/>
        </p:nvSpPr>
        <p:spPr>
          <a:xfrm>
            <a:off x="2696797" y="1849264"/>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5522B0DF-C0B2-82D3-D263-0FBA14B6C4AC}"/>
              </a:ext>
            </a:extLst>
          </p:cNvPr>
          <p:cNvCxnSpPr>
            <a:stCxn id="13" idx="0"/>
            <a:endCxn id="11" idx="4"/>
          </p:cNvCxnSpPr>
          <p:nvPr/>
        </p:nvCxnSpPr>
        <p:spPr>
          <a:xfrm flipH="1" flipV="1">
            <a:off x="1392980" y="3564155"/>
            <a:ext cx="444501"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9B9596B7-9283-40C5-359A-750C2C82DFB5}"/>
              </a:ext>
            </a:extLst>
          </p:cNvPr>
          <p:cNvCxnSpPr>
            <a:stCxn id="13" idx="0"/>
            <a:endCxn id="6" idx="4"/>
          </p:cNvCxnSpPr>
          <p:nvPr/>
        </p:nvCxnSpPr>
        <p:spPr>
          <a:xfrm flipV="1">
            <a:off x="1837481" y="3538755"/>
            <a:ext cx="157819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44A05DA9-B587-B649-8EF8-A1BBFB877E4A}"/>
              </a:ext>
            </a:extLst>
          </p:cNvPr>
          <p:cNvCxnSpPr>
            <a:stCxn id="13" idx="0"/>
            <a:endCxn id="9" idx="4"/>
          </p:cNvCxnSpPr>
          <p:nvPr/>
        </p:nvCxnSpPr>
        <p:spPr>
          <a:xfrm flipV="1">
            <a:off x="1837481" y="3538755"/>
            <a:ext cx="2589177"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4BC17761-5899-EF35-A40B-59CA1670CFAB}"/>
              </a:ext>
            </a:extLst>
          </p:cNvPr>
          <p:cNvCxnSpPr>
            <a:stCxn id="14" idx="0"/>
            <a:endCxn id="11" idx="4"/>
          </p:cNvCxnSpPr>
          <p:nvPr/>
        </p:nvCxnSpPr>
        <p:spPr>
          <a:xfrm flipH="1" flipV="1">
            <a:off x="1392980" y="3564155"/>
            <a:ext cx="1576867" cy="9428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4F24FFA8-E38E-EBF8-B5AF-B5D97A0D1AB5}"/>
              </a:ext>
            </a:extLst>
          </p:cNvPr>
          <p:cNvCxnSpPr>
            <a:stCxn id="14" idx="0"/>
            <a:endCxn id="5" idx="4"/>
          </p:cNvCxnSpPr>
          <p:nvPr/>
        </p:nvCxnSpPr>
        <p:spPr>
          <a:xfrm flipH="1" flipV="1">
            <a:off x="2403960" y="3542223"/>
            <a:ext cx="565887"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7D58383B-6726-DEFA-CE7D-A330C5EC2FCD}"/>
              </a:ext>
            </a:extLst>
          </p:cNvPr>
          <p:cNvCxnSpPr>
            <a:stCxn id="14" idx="0"/>
            <a:endCxn id="6" idx="4"/>
          </p:cNvCxnSpPr>
          <p:nvPr/>
        </p:nvCxnSpPr>
        <p:spPr>
          <a:xfrm flipV="1">
            <a:off x="2969847" y="3538755"/>
            <a:ext cx="44583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CAD7613E-F533-4605-1849-C40246D76ACB}"/>
              </a:ext>
            </a:extLst>
          </p:cNvPr>
          <p:cNvCxnSpPr>
            <a:stCxn id="11" idx="0"/>
            <a:endCxn id="23" idx="2"/>
          </p:cNvCxnSpPr>
          <p:nvPr/>
        </p:nvCxnSpPr>
        <p:spPr>
          <a:xfrm flipV="1">
            <a:off x="1392980" y="2327434"/>
            <a:ext cx="1578197" cy="8673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C6468C0D-BEA1-3754-63ED-1ADA47BA9880}"/>
              </a:ext>
            </a:extLst>
          </p:cNvPr>
          <p:cNvCxnSpPr>
            <a:stCxn id="14" idx="0"/>
            <a:endCxn id="9" idx="4"/>
          </p:cNvCxnSpPr>
          <p:nvPr/>
        </p:nvCxnSpPr>
        <p:spPr>
          <a:xfrm flipV="1">
            <a:off x="2969847" y="3538755"/>
            <a:ext cx="1456811" cy="96829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C367B77D-1E4D-3720-E429-67628B5C2A77}"/>
              </a:ext>
            </a:extLst>
          </p:cNvPr>
          <p:cNvCxnSpPr>
            <a:stCxn id="22" idx="0"/>
            <a:endCxn id="11" idx="4"/>
          </p:cNvCxnSpPr>
          <p:nvPr/>
        </p:nvCxnSpPr>
        <p:spPr>
          <a:xfrm flipH="1" flipV="1">
            <a:off x="1392980" y="3564155"/>
            <a:ext cx="2713518" cy="9470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20DB44D-E3D9-2B6A-6F0C-196ADF71EEB8}"/>
              </a:ext>
            </a:extLst>
          </p:cNvPr>
          <p:cNvCxnSpPr>
            <a:stCxn id="22" idx="0"/>
            <a:endCxn id="6" idx="4"/>
          </p:cNvCxnSpPr>
          <p:nvPr/>
        </p:nvCxnSpPr>
        <p:spPr>
          <a:xfrm flipH="1" flipV="1">
            <a:off x="3415678" y="3538755"/>
            <a:ext cx="69082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437FDB3B-0D72-7783-CE7A-0D36A67FEEE9}"/>
              </a:ext>
            </a:extLst>
          </p:cNvPr>
          <p:cNvCxnSpPr>
            <a:stCxn id="22" idx="0"/>
            <a:endCxn id="9" idx="4"/>
          </p:cNvCxnSpPr>
          <p:nvPr/>
        </p:nvCxnSpPr>
        <p:spPr>
          <a:xfrm flipV="1">
            <a:off x="4106498" y="3538755"/>
            <a:ext cx="320160" cy="9724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57A4F315-D6F0-EB7B-C93B-94E36182804F}"/>
              </a:ext>
            </a:extLst>
          </p:cNvPr>
          <p:cNvCxnSpPr>
            <a:stCxn id="22" idx="0"/>
            <a:endCxn id="5" idx="4"/>
          </p:cNvCxnSpPr>
          <p:nvPr/>
        </p:nvCxnSpPr>
        <p:spPr>
          <a:xfrm flipH="1" flipV="1">
            <a:off x="2403960" y="3542223"/>
            <a:ext cx="1702538" cy="96900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9750CF70-CA08-9CE4-5580-09F6B4F4ABE8}"/>
              </a:ext>
            </a:extLst>
          </p:cNvPr>
          <p:cNvCxnSpPr>
            <a:stCxn id="13" idx="0"/>
            <a:endCxn id="5" idx="4"/>
          </p:cNvCxnSpPr>
          <p:nvPr/>
        </p:nvCxnSpPr>
        <p:spPr>
          <a:xfrm flipV="1">
            <a:off x="1837481" y="3542223"/>
            <a:ext cx="566479" cy="9648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B6B161F3-5813-6AFA-551C-A7C3D501328E}"/>
              </a:ext>
            </a:extLst>
          </p:cNvPr>
          <p:cNvCxnSpPr>
            <a:stCxn id="5" idx="0"/>
            <a:endCxn id="23" idx="2"/>
          </p:cNvCxnSpPr>
          <p:nvPr/>
        </p:nvCxnSpPr>
        <p:spPr>
          <a:xfrm flipV="1">
            <a:off x="2403960" y="2327434"/>
            <a:ext cx="567217" cy="84545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D3A9E178-F483-49D7-8017-F9038438C2AB}"/>
              </a:ext>
            </a:extLst>
          </p:cNvPr>
          <p:cNvCxnSpPr>
            <a:stCxn id="6" idx="0"/>
            <a:endCxn id="23" idx="2"/>
          </p:cNvCxnSpPr>
          <p:nvPr/>
        </p:nvCxnSpPr>
        <p:spPr>
          <a:xfrm flipH="1" flipV="1">
            <a:off x="2971177" y="2327434"/>
            <a:ext cx="44450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B2FF5814-DC64-B966-CA61-2FA97B64749F}"/>
              </a:ext>
            </a:extLst>
          </p:cNvPr>
          <p:cNvCxnSpPr>
            <a:stCxn id="9" idx="0"/>
            <a:endCxn id="23" idx="2"/>
          </p:cNvCxnSpPr>
          <p:nvPr/>
        </p:nvCxnSpPr>
        <p:spPr>
          <a:xfrm flipH="1" flipV="1">
            <a:off x="2971177" y="2327434"/>
            <a:ext cx="1455481" cy="84198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94C7CE40-DDA3-E1B2-5BB8-021AC3A3F2C8}"/>
              </a:ext>
            </a:extLst>
          </p:cNvPr>
          <p:cNvCxnSpPr/>
          <p:nvPr/>
        </p:nvCxnSpPr>
        <p:spPr>
          <a:xfrm flipH="1" flipV="1">
            <a:off x="1834958" y="498522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01A1919F-522E-5D24-239E-9674EDC2AF9F}"/>
              </a:ext>
            </a:extLst>
          </p:cNvPr>
          <p:cNvCxnSpPr/>
          <p:nvPr/>
        </p:nvCxnSpPr>
        <p:spPr>
          <a:xfrm flipH="1" flipV="1">
            <a:off x="4121880" y="4993573"/>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A5AFCAD1-4CF1-EF1D-ACE3-F9D5BC7DF514}"/>
              </a:ext>
            </a:extLst>
          </p:cNvPr>
          <p:cNvCxnSpPr/>
          <p:nvPr/>
        </p:nvCxnSpPr>
        <p:spPr>
          <a:xfrm flipH="1" flipV="1">
            <a:off x="2986446" y="4985221"/>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A71D8FEA-CF5B-A534-9B6D-FF8A2AD91984}"/>
              </a:ext>
            </a:extLst>
          </p:cNvPr>
          <p:cNvCxnSpPr/>
          <p:nvPr/>
        </p:nvCxnSpPr>
        <p:spPr>
          <a:xfrm flipH="1" flipV="1">
            <a:off x="2954847" y="1274073"/>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8F53B029-F12C-46AF-4437-4E35CEDB0971}"/>
              </a:ext>
            </a:extLst>
          </p:cNvPr>
          <p:cNvSpPr txBox="1"/>
          <p:nvPr/>
        </p:nvSpPr>
        <p:spPr>
          <a:xfrm>
            <a:off x="2487301" y="1082800"/>
            <a:ext cx="935091" cy="369332"/>
          </a:xfrm>
          <a:prstGeom prst="rect">
            <a:avLst/>
          </a:prstGeom>
          <a:noFill/>
        </p:spPr>
        <p:txBody>
          <a:bodyPr wrap="square" rtlCol="0">
            <a:spAutoFit/>
          </a:bodyPr>
          <a:lstStyle/>
          <a:p>
            <a:r>
              <a:rPr kumimoji="1" lang="zh-CN" altLang="en-US" dirty="0"/>
              <a:t>我</a:t>
            </a:r>
          </a:p>
        </p:txBody>
      </p:sp>
      <p:sp>
        <p:nvSpPr>
          <p:cNvPr id="45" name="文本框 44">
            <a:extLst>
              <a:ext uri="{FF2B5EF4-FFF2-40B4-BE49-F238E27FC236}">
                <a16:creationId xmlns:a16="http://schemas.microsoft.com/office/drawing/2014/main" id="{7BBC1CE4-7620-E8C5-4EA9-48B7B268F4D8}"/>
              </a:ext>
            </a:extLst>
          </p:cNvPr>
          <p:cNvSpPr txBox="1"/>
          <p:nvPr/>
        </p:nvSpPr>
        <p:spPr>
          <a:xfrm>
            <a:off x="-579541" y="5629870"/>
            <a:ext cx="353961" cy="369332"/>
          </a:xfrm>
          <a:prstGeom prst="rect">
            <a:avLst/>
          </a:prstGeom>
          <a:noFill/>
        </p:spPr>
        <p:txBody>
          <a:bodyPr wrap="square" rtlCol="0">
            <a:spAutoFit/>
          </a:bodyPr>
          <a:lstStyle/>
          <a:p>
            <a:r>
              <a:rPr kumimoji="1" lang="zh-CN" altLang="en-US" dirty="0"/>
              <a:t>我</a:t>
            </a:r>
          </a:p>
        </p:txBody>
      </p:sp>
      <p:sp>
        <p:nvSpPr>
          <p:cNvPr id="46" name="文本框 45">
            <a:extLst>
              <a:ext uri="{FF2B5EF4-FFF2-40B4-BE49-F238E27FC236}">
                <a16:creationId xmlns:a16="http://schemas.microsoft.com/office/drawing/2014/main" id="{F762714A-2DB3-0E71-B26E-DBB2D5B81DD8}"/>
              </a:ext>
            </a:extLst>
          </p:cNvPr>
          <p:cNvSpPr txBox="1"/>
          <p:nvPr/>
        </p:nvSpPr>
        <p:spPr>
          <a:xfrm>
            <a:off x="552825" y="5629870"/>
            <a:ext cx="353961" cy="369332"/>
          </a:xfrm>
          <a:prstGeom prst="rect">
            <a:avLst/>
          </a:prstGeom>
          <a:noFill/>
        </p:spPr>
        <p:txBody>
          <a:bodyPr wrap="square" rtlCol="0">
            <a:spAutoFit/>
          </a:bodyPr>
          <a:lstStyle/>
          <a:p>
            <a:r>
              <a:rPr kumimoji="1" lang="zh-CN" altLang="en-US" dirty="0"/>
              <a:t>是</a:t>
            </a:r>
          </a:p>
        </p:txBody>
      </p:sp>
      <p:sp>
        <p:nvSpPr>
          <p:cNvPr id="47" name="文本框 46">
            <a:extLst>
              <a:ext uri="{FF2B5EF4-FFF2-40B4-BE49-F238E27FC236}">
                <a16:creationId xmlns:a16="http://schemas.microsoft.com/office/drawing/2014/main" id="{FF91F586-06FB-DCEF-381F-DF2B37476052}"/>
              </a:ext>
            </a:extLst>
          </p:cNvPr>
          <p:cNvSpPr txBox="1"/>
          <p:nvPr/>
        </p:nvSpPr>
        <p:spPr>
          <a:xfrm>
            <a:off x="1579504" y="5646627"/>
            <a:ext cx="873983" cy="369332"/>
          </a:xfrm>
          <a:prstGeom prst="rect">
            <a:avLst/>
          </a:prstGeom>
          <a:noFill/>
        </p:spPr>
        <p:txBody>
          <a:bodyPr wrap="square" rtlCol="0">
            <a:spAutoFit/>
          </a:bodyPr>
          <a:lstStyle/>
          <a:p>
            <a:r>
              <a:rPr kumimoji="1" lang="zh-CN" altLang="en-US" dirty="0"/>
              <a:t>聊天</a:t>
            </a:r>
          </a:p>
        </p:txBody>
      </p:sp>
      <p:sp>
        <p:nvSpPr>
          <p:cNvPr id="48" name="文本框 47">
            <a:extLst>
              <a:ext uri="{FF2B5EF4-FFF2-40B4-BE49-F238E27FC236}">
                <a16:creationId xmlns:a16="http://schemas.microsoft.com/office/drawing/2014/main" id="{F54549C6-A94F-3A16-2D3D-CF020F671082}"/>
              </a:ext>
            </a:extLst>
          </p:cNvPr>
          <p:cNvSpPr txBox="1"/>
          <p:nvPr/>
        </p:nvSpPr>
        <p:spPr>
          <a:xfrm>
            <a:off x="2608586" y="5629870"/>
            <a:ext cx="1106335" cy="369332"/>
          </a:xfrm>
          <a:prstGeom prst="rect">
            <a:avLst/>
          </a:prstGeom>
          <a:noFill/>
        </p:spPr>
        <p:txBody>
          <a:bodyPr wrap="square" rtlCol="0">
            <a:spAutoFit/>
          </a:bodyPr>
          <a:lstStyle/>
          <a:p>
            <a:r>
              <a:rPr kumimoji="1" lang="zh-CN" altLang="en-US" dirty="0"/>
              <a:t>机器人</a:t>
            </a:r>
          </a:p>
        </p:txBody>
      </p:sp>
      <p:sp>
        <p:nvSpPr>
          <p:cNvPr id="49" name="文本框 48">
            <a:extLst>
              <a:ext uri="{FF2B5EF4-FFF2-40B4-BE49-F238E27FC236}">
                <a16:creationId xmlns:a16="http://schemas.microsoft.com/office/drawing/2014/main" id="{D8F963DF-0B17-91C8-F538-83AF002EA423}"/>
              </a:ext>
            </a:extLst>
          </p:cNvPr>
          <p:cNvSpPr txBox="1"/>
          <p:nvPr/>
        </p:nvSpPr>
        <p:spPr>
          <a:xfrm>
            <a:off x="3985950" y="5629870"/>
            <a:ext cx="957909" cy="369332"/>
          </a:xfrm>
          <a:prstGeom prst="rect">
            <a:avLst/>
          </a:prstGeom>
          <a:noFill/>
        </p:spPr>
        <p:txBody>
          <a:bodyPr wrap="square" rtlCol="0">
            <a:spAutoFit/>
          </a:bodyPr>
          <a:lstStyle/>
          <a:p>
            <a:r>
              <a:rPr kumimoji="1" lang="zh-CN" altLang="en-US" dirty="0"/>
              <a:t>，</a:t>
            </a:r>
          </a:p>
        </p:txBody>
      </p:sp>
      <p:sp>
        <p:nvSpPr>
          <p:cNvPr id="50" name="文本框 49">
            <a:extLst>
              <a:ext uri="{FF2B5EF4-FFF2-40B4-BE49-F238E27FC236}">
                <a16:creationId xmlns:a16="http://schemas.microsoft.com/office/drawing/2014/main" id="{8645F954-B96F-4E0F-A552-0FF37364BE46}"/>
              </a:ext>
            </a:extLst>
          </p:cNvPr>
          <p:cNvSpPr txBox="1"/>
          <p:nvPr/>
        </p:nvSpPr>
        <p:spPr>
          <a:xfrm>
            <a:off x="4672830" y="5629870"/>
            <a:ext cx="570272" cy="369332"/>
          </a:xfrm>
          <a:prstGeom prst="rect">
            <a:avLst/>
          </a:prstGeom>
          <a:noFill/>
        </p:spPr>
        <p:txBody>
          <a:bodyPr wrap="square" rtlCol="0">
            <a:spAutoFit/>
          </a:bodyPr>
          <a:lstStyle/>
          <a:p>
            <a:r>
              <a:rPr kumimoji="1" lang="zh-CN" altLang="en-US" dirty="0"/>
              <a:t>我</a:t>
            </a:r>
          </a:p>
        </p:txBody>
      </p:sp>
      <p:sp>
        <p:nvSpPr>
          <p:cNvPr id="51" name="文本框 50">
            <a:extLst>
              <a:ext uri="{FF2B5EF4-FFF2-40B4-BE49-F238E27FC236}">
                <a16:creationId xmlns:a16="http://schemas.microsoft.com/office/drawing/2014/main" id="{6C1771F2-1EF9-4674-62B7-1A8F91A8195A}"/>
              </a:ext>
            </a:extLst>
          </p:cNvPr>
          <p:cNvSpPr txBox="1"/>
          <p:nvPr/>
        </p:nvSpPr>
        <p:spPr>
          <a:xfrm>
            <a:off x="5243102" y="5629870"/>
            <a:ext cx="791496" cy="369332"/>
          </a:xfrm>
          <a:prstGeom prst="rect">
            <a:avLst/>
          </a:prstGeom>
          <a:noFill/>
        </p:spPr>
        <p:txBody>
          <a:bodyPr wrap="square" rtlCol="0">
            <a:spAutoFit/>
          </a:bodyPr>
          <a:lstStyle/>
          <a:p>
            <a:r>
              <a:rPr kumimoji="1" lang="zh-CN" altLang="en-US" dirty="0"/>
              <a:t>可以</a:t>
            </a:r>
          </a:p>
        </p:txBody>
      </p:sp>
      <p:sp>
        <p:nvSpPr>
          <p:cNvPr id="53" name="圆角矩形 52">
            <a:extLst>
              <a:ext uri="{FF2B5EF4-FFF2-40B4-BE49-F238E27FC236}">
                <a16:creationId xmlns:a16="http://schemas.microsoft.com/office/drawing/2014/main" id="{650146B4-4F40-A2B2-99AF-C0376D1D09DF}"/>
              </a:ext>
            </a:extLst>
          </p:cNvPr>
          <p:cNvSpPr/>
          <p:nvPr/>
        </p:nvSpPr>
        <p:spPr>
          <a:xfrm>
            <a:off x="1549133" y="5431172"/>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圆角矩形 55">
            <a:extLst>
              <a:ext uri="{FF2B5EF4-FFF2-40B4-BE49-F238E27FC236}">
                <a16:creationId xmlns:a16="http://schemas.microsoft.com/office/drawing/2014/main" id="{6CD3C33F-A6D7-4ABE-350E-680A599E95CD}"/>
              </a:ext>
            </a:extLst>
          </p:cNvPr>
          <p:cNvSpPr/>
          <p:nvPr/>
        </p:nvSpPr>
        <p:spPr>
          <a:xfrm>
            <a:off x="1257684" y="4130541"/>
            <a:ext cx="1304434" cy="1056831"/>
          </a:xfrm>
          <a:prstGeom prst="round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BD2B9B75-182C-C639-D523-8821E8C9230F}"/>
              </a:ext>
            </a:extLst>
          </p:cNvPr>
          <p:cNvSpPr/>
          <p:nvPr/>
        </p:nvSpPr>
        <p:spPr>
          <a:xfrm>
            <a:off x="8692446" y="3322788"/>
            <a:ext cx="340242" cy="369332"/>
          </a:xfrm>
          <a:prstGeom prst="ellipse">
            <a:avLst/>
          </a:prstGeom>
          <a:solidFill>
            <a:srgbClr val="FF7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a:t>
            </a:r>
          </a:p>
        </p:txBody>
      </p:sp>
      <p:sp>
        <p:nvSpPr>
          <p:cNvPr id="58" name="圆角矩形 57">
            <a:extLst>
              <a:ext uri="{FF2B5EF4-FFF2-40B4-BE49-F238E27FC236}">
                <a16:creationId xmlns:a16="http://schemas.microsoft.com/office/drawing/2014/main" id="{572D8018-15BE-1842-0ADF-01F05AAA4CD0}"/>
              </a:ext>
            </a:extLst>
          </p:cNvPr>
          <p:cNvSpPr/>
          <p:nvPr/>
        </p:nvSpPr>
        <p:spPr>
          <a:xfrm>
            <a:off x="7489417" y="4608085"/>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圆角矩形 58">
            <a:extLst>
              <a:ext uri="{FF2B5EF4-FFF2-40B4-BE49-F238E27FC236}">
                <a16:creationId xmlns:a16="http://schemas.microsoft.com/office/drawing/2014/main" id="{524716F4-8021-5755-180F-D36A6B658B55}"/>
              </a:ext>
            </a:extLst>
          </p:cNvPr>
          <p:cNvSpPr/>
          <p:nvPr/>
        </p:nvSpPr>
        <p:spPr>
          <a:xfrm>
            <a:off x="8623113" y="4608085"/>
            <a:ext cx="54610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圆角矩形 59">
            <a:extLst>
              <a:ext uri="{FF2B5EF4-FFF2-40B4-BE49-F238E27FC236}">
                <a16:creationId xmlns:a16="http://schemas.microsoft.com/office/drawing/2014/main" id="{BBAD3A3F-052C-71D1-3252-64CDBEAA332C}"/>
              </a:ext>
            </a:extLst>
          </p:cNvPr>
          <p:cNvSpPr/>
          <p:nvPr/>
        </p:nvSpPr>
        <p:spPr>
          <a:xfrm>
            <a:off x="9758434" y="4612261"/>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圆角矩形 60">
            <a:extLst>
              <a:ext uri="{FF2B5EF4-FFF2-40B4-BE49-F238E27FC236}">
                <a16:creationId xmlns:a16="http://schemas.microsoft.com/office/drawing/2014/main" id="{FC164ED5-754C-8C26-6E21-CFDB3087C1FC}"/>
              </a:ext>
            </a:extLst>
          </p:cNvPr>
          <p:cNvSpPr/>
          <p:nvPr/>
        </p:nvSpPr>
        <p:spPr>
          <a:xfrm>
            <a:off x="8593617" y="1950298"/>
            <a:ext cx="548760" cy="478170"/>
          </a:xfrm>
          <a:prstGeom prst="roundRect">
            <a:avLst/>
          </a:prstGeom>
          <a:solidFill>
            <a:srgbClr val="FF7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2" name="直线箭头连接符 61">
            <a:extLst>
              <a:ext uri="{FF2B5EF4-FFF2-40B4-BE49-F238E27FC236}">
                <a16:creationId xmlns:a16="http://schemas.microsoft.com/office/drawing/2014/main" id="{40A45108-04FC-E09F-63BE-6892BBCDE82B}"/>
              </a:ext>
            </a:extLst>
          </p:cNvPr>
          <p:cNvCxnSpPr>
            <a:endCxn id="57" idx="4"/>
          </p:cNvCxnSpPr>
          <p:nvPr/>
        </p:nvCxnSpPr>
        <p:spPr>
          <a:xfrm flipH="1" flipV="1">
            <a:off x="8862567" y="3692120"/>
            <a:ext cx="33597" cy="9159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9A416F44-E1F8-E5F0-F8B3-492D8668319A}"/>
              </a:ext>
            </a:extLst>
          </p:cNvPr>
          <p:cNvCxnSpPr>
            <a:endCxn id="57" idx="4"/>
          </p:cNvCxnSpPr>
          <p:nvPr/>
        </p:nvCxnSpPr>
        <p:spPr>
          <a:xfrm flipH="1" flipV="1">
            <a:off x="8862567" y="3692120"/>
            <a:ext cx="1170247" cy="92014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6FE33661-D66B-5540-CBB9-036108843864}"/>
              </a:ext>
            </a:extLst>
          </p:cNvPr>
          <p:cNvCxnSpPr>
            <a:endCxn id="57" idx="4"/>
          </p:cNvCxnSpPr>
          <p:nvPr/>
        </p:nvCxnSpPr>
        <p:spPr>
          <a:xfrm flipV="1">
            <a:off x="7763797" y="3692120"/>
            <a:ext cx="1098770" cy="91596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F5736311-8794-0A38-0E41-7BDAFCF46B06}"/>
              </a:ext>
            </a:extLst>
          </p:cNvPr>
          <p:cNvCxnSpPr/>
          <p:nvPr/>
        </p:nvCxnSpPr>
        <p:spPr>
          <a:xfrm flipH="1" flipV="1">
            <a:off x="7761274" y="508625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7B95D557-E1C6-AC57-840C-0C528F52F7A8}"/>
              </a:ext>
            </a:extLst>
          </p:cNvPr>
          <p:cNvCxnSpPr/>
          <p:nvPr/>
        </p:nvCxnSpPr>
        <p:spPr>
          <a:xfrm flipH="1" flipV="1">
            <a:off x="10048196" y="5094607"/>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4BEF6CF-4567-CFC7-65A0-AAA7188BDA28}"/>
              </a:ext>
            </a:extLst>
          </p:cNvPr>
          <p:cNvCxnSpPr/>
          <p:nvPr/>
        </p:nvCxnSpPr>
        <p:spPr>
          <a:xfrm flipH="1" flipV="1">
            <a:off x="8912762" y="5086255"/>
            <a:ext cx="16212" cy="587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E6BD8982-E43D-1D55-3ADA-2D5973A8B973}"/>
              </a:ext>
            </a:extLst>
          </p:cNvPr>
          <p:cNvCxnSpPr>
            <a:stCxn id="61" idx="0"/>
          </p:cNvCxnSpPr>
          <p:nvPr/>
        </p:nvCxnSpPr>
        <p:spPr>
          <a:xfrm flipH="1" flipV="1">
            <a:off x="8858165" y="1373373"/>
            <a:ext cx="9832" cy="576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C3D1C5AF-C575-D489-D05A-66C8DD3278CE}"/>
              </a:ext>
            </a:extLst>
          </p:cNvPr>
          <p:cNvCxnSpPr>
            <a:stCxn id="57" idx="0"/>
          </p:cNvCxnSpPr>
          <p:nvPr/>
        </p:nvCxnSpPr>
        <p:spPr>
          <a:xfrm flipH="1" flipV="1">
            <a:off x="8858165" y="2428468"/>
            <a:ext cx="4402" cy="89432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FCEF7A40-D3DA-2B45-5A4A-A5A66E3B93BB}"/>
              </a:ext>
            </a:extLst>
          </p:cNvPr>
          <p:cNvSpPr txBox="1"/>
          <p:nvPr/>
        </p:nvSpPr>
        <p:spPr>
          <a:xfrm>
            <a:off x="7459028" y="5609246"/>
            <a:ext cx="873983" cy="369332"/>
          </a:xfrm>
          <a:prstGeom prst="rect">
            <a:avLst/>
          </a:prstGeom>
          <a:noFill/>
        </p:spPr>
        <p:txBody>
          <a:bodyPr wrap="square" rtlCol="0">
            <a:spAutoFit/>
          </a:bodyPr>
          <a:lstStyle/>
          <a:p>
            <a:r>
              <a:rPr kumimoji="1" lang="zh-CN" altLang="en-US" dirty="0"/>
              <a:t>聊天</a:t>
            </a:r>
          </a:p>
        </p:txBody>
      </p:sp>
      <p:sp>
        <p:nvSpPr>
          <p:cNvPr id="72" name="文本框 71">
            <a:extLst>
              <a:ext uri="{FF2B5EF4-FFF2-40B4-BE49-F238E27FC236}">
                <a16:creationId xmlns:a16="http://schemas.microsoft.com/office/drawing/2014/main" id="{74AF9D97-D02D-7A18-E1D8-A79D66AEA55B}"/>
              </a:ext>
            </a:extLst>
          </p:cNvPr>
          <p:cNvSpPr txBox="1"/>
          <p:nvPr/>
        </p:nvSpPr>
        <p:spPr>
          <a:xfrm>
            <a:off x="8488110" y="5592489"/>
            <a:ext cx="1106335" cy="369332"/>
          </a:xfrm>
          <a:prstGeom prst="rect">
            <a:avLst/>
          </a:prstGeom>
          <a:noFill/>
        </p:spPr>
        <p:txBody>
          <a:bodyPr wrap="square" rtlCol="0">
            <a:spAutoFit/>
          </a:bodyPr>
          <a:lstStyle/>
          <a:p>
            <a:r>
              <a:rPr kumimoji="1" lang="zh-CN" altLang="en-US" dirty="0"/>
              <a:t>机器人</a:t>
            </a:r>
          </a:p>
        </p:txBody>
      </p:sp>
      <p:sp>
        <p:nvSpPr>
          <p:cNvPr id="73" name="文本框 72">
            <a:extLst>
              <a:ext uri="{FF2B5EF4-FFF2-40B4-BE49-F238E27FC236}">
                <a16:creationId xmlns:a16="http://schemas.microsoft.com/office/drawing/2014/main" id="{11794258-8C15-65CD-9287-58C5D27A2041}"/>
              </a:ext>
            </a:extLst>
          </p:cNvPr>
          <p:cNvSpPr txBox="1"/>
          <p:nvPr/>
        </p:nvSpPr>
        <p:spPr>
          <a:xfrm>
            <a:off x="9865474" y="5592489"/>
            <a:ext cx="957909" cy="369332"/>
          </a:xfrm>
          <a:prstGeom prst="rect">
            <a:avLst/>
          </a:prstGeom>
          <a:noFill/>
        </p:spPr>
        <p:txBody>
          <a:bodyPr wrap="square" rtlCol="0">
            <a:spAutoFit/>
          </a:bodyPr>
          <a:lstStyle/>
          <a:p>
            <a:r>
              <a:rPr kumimoji="1" lang="zh-CN" altLang="en-US" dirty="0"/>
              <a:t>，</a:t>
            </a:r>
          </a:p>
        </p:txBody>
      </p:sp>
      <p:sp>
        <p:nvSpPr>
          <p:cNvPr id="74" name="文本框 73">
            <a:extLst>
              <a:ext uri="{FF2B5EF4-FFF2-40B4-BE49-F238E27FC236}">
                <a16:creationId xmlns:a16="http://schemas.microsoft.com/office/drawing/2014/main" id="{C2F93CAC-CFC7-3CF8-FA1E-41B0B731C06F}"/>
              </a:ext>
            </a:extLst>
          </p:cNvPr>
          <p:cNvSpPr txBox="1"/>
          <p:nvPr/>
        </p:nvSpPr>
        <p:spPr>
          <a:xfrm>
            <a:off x="10552354" y="5592489"/>
            <a:ext cx="570272" cy="369332"/>
          </a:xfrm>
          <a:prstGeom prst="rect">
            <a:avLst/>
          </a:prstGeom>
          <a:noFill/>
        </p:spPr>
        <p:txBody>
          <a:bodyPr wrap="square" rtlCol="0">
            <a:spAutoFit/>
          </a:bodyPr>
          <a:lstStyle/>
          <a:p>
            <a:r>
              <a:rPr kumimoji="1" lang="zh-CN" altLang="en-US" dirty="0"/>
              <a:t>我</a:t>
            </a:r>
          </a:p>
        </p:txBody>
      </p:sp>
      <p:sp>
        <p:nvSpPr>
          <p:cNvPr id="75" name="文本框 74">
            <a:extLst>
              <a:ext uri="{FF2B5EF4-FFF2-40B4-BE49-F238E27FC236}">
                <a16:creationId xmlns:a16="http://schemas.microsoft.com/office/drawing/2014/main" id="{75FC6A24-F2D5-CAC2-704D-2AC2C0A3D7DD}"/>
              </a:ext>
            </a:extLst>
          </p:cNvPr>
          <p:cNvSpPr txBox="1"/>
          <p:nvPr/>
        </p:nvSpPr>
        <p:spPr>
          <a:xfrm>
            <a:off x="11122626" y="5592489"/>
            <a:ext cx="791496" cy="369332"/>
          </a:xfrm>
          <a:prstGeom prst="rect">
            <a:avLst/>
          </a:prstGeom>
          <a:noFill/>
        </p:spPr>
        <p:txBody>
          <a:bodyPr wrap="square" rtlCol="0">
            <a:spAutoFit/>
          </a:bodyPr>
          <a:lstStyle/>
          <a:p>
            <a:r>
              <a:rPr kumimoji="1" lang="zh-CN" altLang="en-US" dirty="0"/>
              <a:t>可以</a:t>
            </a:r>
          </a:p>
        </p:txBody>
      </p:sp>
      <p:sp>
        <p:nvSpPr>
          <p:cNvPr id="76" name="圆角矩形 75">
            <a:extLst>
              <a:ext uri="{FF2B5EF4-FFF2-40B4-BE49-F238E27FC236}">
                <a16:creationId xmlns:a16="http://schemas.microsoft.com/office/drawing/2014/main" id="{EE9F04C7-8AA2-4965-5F7B-8ADCAF6BB2E3}"/>
              </a:ext>
            </a:extLst>
          </p:cNvPr>
          <p:cNvSpPr/>
          <p:nvPr/>
        </p:nvSpPr>
        <p:spPr>
          <a:xfrm>
            <a:off x="7428657" y="5393791"/>
            <a:ext cx="2811428" cy="668593"/>
          </a:xfrm>
          <a:prstGeom prst="roundRect">
            <a:avLst/>
          </a:prstGeom>
          <a:solidFill>
            <a:schemeClr val="accent1">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文本框 76">
            <a:extLst>
              <a:ext uri="{FF2B5EF4-FFF2-40B4-BE49-F238E27FC236}">
                <a16:creationId xmlns:a16="http://schemas.microsoft.com/office/drawing/2014/main" id="{18ED028D-D2E9-EB7D-D5A2-D588B19EBFD2}"/>
              </a:ext>
            </a:extLst>
          </p:cNvPr>
          <p:cNvSpPr txBox="1"/>
          <p:nvPr/>
        </p:nvSpPr>
        <p:spPr>
          <a:xfrm>
            <a:off x="6212929" y="5629870"/>
            <a:ext cx="353961" cy="369332"/>
          </a:xfrm>
          <a:prstGeom prst="rect">
            <a:avLst/>
          </a:prstGeom>
          <a:noFill/>
        </p:spPr>
        <p:txBody>
          <a:bodyPr wrap="square" rtlCol="0">
            <a:spAutoFit/>
          </a:bodyPr>
          <a:lstStyle/>
          <a:p>
            <a:r>
              <a:rPr kumimoji="1" lang="zh-CN" altLang="en-US" dirty="0"/>
              <a:t>我</a:t>
            </a:r>
          </a:p>
        </p:txBody>
      </p:sp>
      <p:sp>
        <p:nvSpPr>
          <p:cNvPr id="78" name="文本框 77">
            <a:extLst>
              <a:ext uri="{FF2B5EF4-FFF2-40B4-BE49-F238E27FC236}">
                <a16:creationId xmlns:a16="http://schemas.microsoft.com/office/drawing/2014/main" id="{8DC1F88F-FB53-FD85-D7BE-24C74A937359}"/>
              </a:ext>
            </a:extLst>
          </p:cNvPr>
          <p:cNvSpPr txBox="1"/>
          <p:nvPr/>
        </p:nvSpPr>
        <p:spPr>
          <a:xfrm>
            <a:off x="6792219" y="5629870"/>
            <a:ext cx="353961" cy="369332"/>
          </a:xfrm>
          <a:prstGeom prst="rect">
            <a:avLst/>
          </a:prstGeom>
          <a:noFill/>
        </p:spPr>
        <p:txBody>
          <a:bodyPr wrap="square" rtlCol="0">
            <a:spAutoFit/>
          </a:bodyPr>
          <a:lstStyle/>
          <a:p>
            <a:r>
              <a:rPr kumimoji="1" lang="zh-CN" altLang="en-US" dirty="0"/>
              <a:t>是</a:t>
            </a:r>
          </a:p>
        </p:txBody>
      </p:sp>
      <p:sp>
        <p:nvSpPr>
          <p:cNvPr id="79" name="文本框 78">
            <a:extLst>
              <a:ext uri="{FF2B5EF4-FFF2-40B4-BE49-F238E27FC236}">
                <a16:creationId xmlns:a16="http://schemas.microsoft.com/office/drawing/2014/main" id="{09FB54A7-B61C-2F59-A894-D0D7FE9441E5}"/>
              </a:ext>
            </a:extLst>
          </p:cNvPr>
          <p:cNvSpPr txBox="1"/>
          <p:nvPr/>
        </p:nvSpPr>
        <p:spPr>
          <a:xfrm>
            <a:off x="8211326" y="1096832"/>
            <a:ext cx="935091" cy="369332"/>
          </a:xfrm>
          <a:prstGeom prst="rect">
            <a:avLst/>
          </a:prstGeom>
          <a:noFill/>
        </p:spPr>
        <p:txBody>
          <a:bodyPr wrap="square" rtlCol="0">
            <a:spAutoFit/>
          </a:bodyPr>
          <a:lstStyle/>
          <a:p>
            <a:r>
              <a:rPr kumimoji="1" lang="zh-CN" altLang="en-US" dirty="0"/>
              <a:t>我</a:t>
            </a:r>
          </a:p>
        </p:txBody>
      </p:sp>
    </p:spTree>
    <p:extLst>
      <p:ext uri="{BB962C8B-B14F-4D97-AF65-F5344CB8AC3E}">
        <p14:creationId xmlns:p14="http://schemas.microsoft.com/office/powerpoint/2010/main" val="2989908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pic>
        <p:nvPicPr>
          <p:cNvPr id="3" name="图片 2">
            <a:extLst>
              <a:ext uri="{FF2B5EF4-FFF2-40B4-BE49-F238E27FC236}">
                <a16:creationId xmlns:a16="http://schemas.microsoft.com/office/drawing/2014/main" id="{F359F241-E30A-5591-52F9-2587D33178DB}"/>
              </a:ext>
            </a:extLst>
          </p:cNvPr>
          <p:cNvPicPr>
            <a:picLocks noChangeAspect="1"/>
          </p:cNvPicPr>
          <p:nvPr/>
        </p:nvPicPr>
        <p:blipFill>
          <a:blip r:embed="rId6"/>
          <a:stretch>
            <a:fillRect/>
          </a:stretch>
        </p:blipFill>
        <p:spPr>
          <a:xfrm>
            <a:off x="699524" y="1153478"/>
            <a:ext cx="4246517" cy="4949027"/>
          </a:xfrm>
          <a:prstGeom prst="rect">
            <a:avLst/>
          </a:prstGeom>
        </p:spPr>
      </p:pic>
      <p:sp>
        <p:nvSpPr>
          <p:cNvPr id="5" name="文本框 4">
            <a:extLst>
              <a:ext uri="{FF2B5EF4-FFF2-40B4-BE49-F238E27FC236}">
                <a16:creationId xmlns:a16="http://schemas.microsoft.com/office/drawing/2014/main" id="{E87B0C42-1566-C2BE-C562-FC843813FEBA}"/>
              </a:ext>
            </a:extLst>
          </p:cNvPr>
          <p:cNvSpPr txBox="1"/>
          <p:nvPr/>
        </p:nvSpPr>
        <p:spPr>
          <a:xfrm>
            <a:off x="699524" y="5733173"/>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6" name="文本框 5">
            <a:extLst>
              <a:ext uri="{FF2B5EF4-FFF2-40B4-BE49-F238E27FC236}">
                <a16:creationId xmlns:a16="http://schemas.microsoft.com/office/drawing/2014/main" id="{5EC0BF7F-D37B-4B1D-938D-EB81A78A41F2}"/>
              </a:ext>
            </a:extLst>
          </p:cNvPr>
          <p:cNvSpPr txBox="1"/>
          <p:nvPr/>
        </p:nvSpPr>
        <p:spPr>
          <a:xfrm>
            <a:off x="5330585" y="998428"/>
            <a:ext cx="4359349" cy="369332"/>
          </a:xfrm>
          <a:prstGeom prst="rect">
            <a:avLst/>
          </a:prstGeom>
          <a:noFill/>
        </p:spPr>
        <p:txBody>
          <a:bodyPr wrap="square" rtlCol="0">
            <a:spAutoFit/>
          </a:bodyPr>
          <a:lstStyle/>
          <a:p>
            <a:pPr marL="285750" indent="-285750">
              <a:buFont typeface="Arial" charset="0"/>
              <a:buChar char="•"/>
            </a:pPr>
            <a:r>
              <a:rPr kumimoji="1" lang="zh-CN" altLang="en-US" dirty="0"/>
              <a:t>假设输入的句子是：</a:t>
            </a:r>
          </a:p>
        </p:txBody>
      </p:sp>
      <p:sp>
        <p:nvSpPr>
          <p:cNvPr id="9" name="文本框 8">
            <a:extLst>
              <a:ext uri="{FF2B5EF4-FFF2-40B4-BE49-F238E27FC236}">
                <a16:creationId xmlns:a16="http://schemas.microsoft.com/office/drawing/2014/main" id="{AA00BB3D-E378-7683-F0DD-14E80A478CB7}"/>
              </a:ext>
            </a:extLst>
          </p:cNvPr>
          <p:cNvSpPr txBox="1"/>
          <p:nvPr/>
        </p:nvSpPr>
        <p:spPr>
          <a:xfrm>
            <a:off x="5700953" y="1446328"/>
            <a:ext cx="4967177" cy="646331"/>
          </a:xfrm>
          <a:prstGeom prst="rect">
            <a:avLst/>
          </a:prstGeom>
          <a:noFill/>
        </p:spPr>
        <p:txBody>
          <a:bodyPr wrap="square" rtlCol="0">
            <a:spAutoFit/>
          </a:bodyPr>
          <a:lstStyle/>
          <a:p>
            <a:r>
              <a:rPr kumimoji="1" lang="zh-CN" altLang="en-US" dirty="0"/>
              <a:t>进入 </a:t>
            </a:r>
            <a:r>
              <a:rPr kumimoji="1" lang="en-US" altLang="zh-CN" dirty="0"/>
              <a:t>21</a:t>
            </a:r>
            <a:r>
              <a:rPr kumimoji="1" lang="zh-CN" altLang="en-US" dirty="0"/>
              <a:t>世纪 以来，网络 信息 技术 已经 渗透到 经济发展 和 社会生活 的 方方面面</a:t>
            </a:r>
          </a:p>
        </p:txBody>
      </p:sp>
      <p:sp>
        <p:nvSpPr>
          <p:cNvPr id="11" name="文本框 10">
            <a:extLst>
              <a:ext uri="{FF2B5EF4-FFF2-40B4-BE49-F238E27FC236}">
                <a16:creationId xmlns:a16="http://schemas.microsoft.com/office/drawing/2014/main" id="{857504A0-F436-B23A-7AE6-C68FA7858A80}"/>
              </a:ext>
            </a:extLst>
          </p:cNvPr>
          <p:cNvSpPr txBox="1"/>
          <p:nvPr/>
        </p:nvSpPr>
        <p:spPr>
          <a:xfrm>
            <a:off x="5330585" y="2355893"/>
            <a:ext cx="6161891" cy="2585323"/>
          </a:xfrm>
          <a:prstGeom prst="rect">
            <a:avLst/>
          </a:prstGeom>
          <a:noFill/>
        </p:spPr>
        <p:txBody>
          <a:bodyPr wrap="square" rtlCol="0">
            <a:spAutoFit/>
          </a:bodyPr>
          <a:lstStyle/>
          <a:p>
            <a:pPr marL="285750" indent="-285750">
              <a:buFont typeface="Arial" charset="0"/>
              <a:buChar char="•"/>
            </a:pPr>
            <a:r>
              <a:rPr kumimoji="1" lang="zh-CN" altLang="en-US" dirty="0"/>
              <a:t>假设窗口为</a:t>
            </a:r>
            <a:r>
              <a:rPr kumimoji="1" lang="en-US" altLang="zh-CN" dirty="0"/>
              <a:t>3</a:t>
            </a:r>
            <a:r>
              <a:rPr kumimoji="1" lang="zh-CN" altLang="en-US" dirty="0"/>
              <a:t>，则得到的分块如下：</a:t>
            </a:r>
          </a:p>
          <a:p>
            <a:r>
              <a:rPr kumimoji="1" lang="zh-CN" altLang="en-US" dirty="0"/>
              <a:t>	</a:t>
            </a:r>
            <a:r>
              <a:rPr kumimoji="1" lang="zh-CN" altLang="en-US" dirty="0">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a:p>
            <a:r>
              <a:rPr kumimoji="1" lang="zh-CN" altLang="en-US" dirty="0">
                <a:solidFill>
                  <a:schemeClr val="bg1">
                    <a:lumMod val="50000"/>
                  </a:schemeClr>
                </a:solidFill>
              </a:rPr>
              <a:t>	</a:t>
            </a:r>
            <a:r>
              <a:rPr kumimoji="1" lang="en-US" altLang="zh-CN" dirty="0">
                <a:solidFill>
                  <a:schemeClr val="bg1">
                    <a:lumMod val="50000"/>
                  </a:schemeClr>
                </a:solidFill>
              </a:rPr>
              <a:t>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chemeClr val="bg1">
                    <a:lumMod val="50000"/>
                  </a:schemeClr>
                </a:solidFill>
              </a:rPr>
              <a:t>网络</a:t>
            </a:r>
            <a:r>
              <a:rPr kumimoji="1" lang="en-US" altLang="zh-CN" dirty="0">
                <a:solidFill>
                  <a:schemeClr val="bg1">
                    <a:lumMod val="50000"/>
                  </a:schemeClr>
                </a:solidFill>
              </a:rPr>
              <a:t>_</a:t>
            </a:r>
            <a:r>
              <a:rPr kumimoji="1" lang="zh-CN" altLang="en-US" dirty="0">
                <a:solidFill>
                  <a:srgbClr val="FF0000"/>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endParaRPr kumimoji="1" lang="en-US" altLang="zh-CN" dirty="0">
              <a:solidFill>
                <a:schemeClr val="bg1">
                  <a:lumMod val="50000"/>
                </a:schemeClr>
              </a:solidFill>
            </a:endParaRPr>
          </a:p>
          <a:p>
            <a:r>
              <a:rPr kumimoji="1" lang="en-US" altLang="zh-CN" dirty="0">
                <a:solidFill>
                  <a:schemeClr val="bg1">
                    <a:lumMod val="50000"/>
                  </a:schemeClr>
                </a:solidFill>
              </a:rPr>
              <a:t>	</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chemeClr val="bg1">
                    <a:lumMod val="50000"/>
                  </a:schemeClr>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rgbClr val="FF0000"/>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p>
          <a:p>
            <a:r>
              <a:rPr kumimoji="1" lang="zh-CN" altLang="en-US" dirty="0">
                <a:solidFill>
                  <a:schemeClr val="bg1">
                    <a:lumMod val="50000"/>
                  </a:schemeClr>
                </a:solidFill>
              </a:rPr>
              <a:t>	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rgbClr val="FF0000"/>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r>
              <a:rPr kumimoji="1" lang="en-US" altLang="zh-CN" dirty="0">
                <a:solidFill>
                  <a:schemeClr val="bg1">
                    <a:lumMod val="50000"/>
                  </a:schemeClr>
                </a:solidFill>
              </a:rPr>
              <a:t>_</a:t>
            </a:r>
            <a:r>
              <a:rPr kumimoji="1" lang="zh-CN" altLang="en-US" dirty="0">
                <a:solidFill>
                  <a:schemeClr val="bg1">
                    <a:lumMod val="50000"/>
                  </a:schemeClr>
                </a:solidFill>
              </a:rPr>
              <a:t>和</a:t>
            </a:r>
          </a:p>
          <a:p>
            <a:r>
              <a:rPr kumimoji="1" lang="zh-CN" altLang="en-US" dirty="0">
                <a:solidFill>
                  <a:schemeClr val="bg1">
                    <a:lumMod val="50000"/>
                  </a:schemeClr>
                </a:solidFill>
              </a:rPr>
              <a:t>	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rgbClr val="FF0000"/>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r>
              <a:rPr kumimoji="1" lang="en-US" altLang="zh-CN" dirty="0">
                <a:solidFill>
                  <a:schemeClr val="bg1">
                    <a:lumMod val="50000"/>
                  </a:schemeClr>
                </a:solidFill>
              </a:rPr>
              <a:t>_</a:t>
            </a:r>
            <a:r>
              <a:rPr kumimoji="1" lang="zh-CN" altLang="en-US" dirty="0">
                <a:solidFill>
                  <a:schemeClr val="bg1">
                    <a:lumMod val="50000"/>
                  </a:schemeClr>
                </a:solidFill>
              </a:rPr>
              <a:t>和</a:t>
            </a:r>
            <a:r>
              <a:rPr kumimoji="1" lang="en-US" altLang="zh-CN" dirty="0">
                <a:solidFill>
                  <a:schemeClr val="bg1">
                    <a:lumMod val="50000"/>
                  </a:schemeClr>
                </a:solidFill>
              </a:rPr>
              <a:t>_</a:t>
            </a:r>
            <a:r>
              <a:rPr kumimoji="1" lang="zh-CN" altLang="en-US" dirty="0">
                <a:solidFill>
                  <a:schemeClr val="bg1">
                    <a:lumMod val="50000"/>
                  </a:schemeClr>
                </a:solidFill>
              </a:rPr>
              <a:t>社会生活</a:t>
            </a:r>
          </a:p>
          <a:p>
            <a:r>
              <a:rPr kumimoji="1" lang="zh-CN" altLang="en-US" dirty="0">
                <a:solidFill>
                  <a:schemeClr val="bg1">
                    <a:lumMod val="50000"/>
                  </a:schemeClr>
                </a:solidFill>
              </a:rPr>
              <a:t>	技术</a:t>
            </a:r>
            <a:r>
              <a:rPr kumimoji="1" lang="en-US" altLang="zh-CN" dirty="0">
                <a:solidFill>
                  <a:schemeClr val="bg1">
                    <a:lumMod val="50000"/>
                  </a:schemeClr>
                </a:solidFill>
              </a:rPr>
              <a:t>_</a:t>
            </a:r>
            <a:r>
              <a:rPr kumimoji="1" lang="zh-CN" altLang="en-US" dirty="0">
                <a:solidFill>
                  <a:schemeClr val="bg1">
                    <a:lumMod val="50000"/>
                  </a:schemeClr>
                </a:solidFill>
              </a:rPr>
              <a:t>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rgbClr val="FF0000"/>
                </a:solidFill>
              </a:rPr>
              <a:t>经济发展</a:t>
            </a:r>
            <a:r>
              <a:rPr kumimoji="1" lang="en-US" altLang="zh-CN" dirty="0">
                <a:solidFill>
                  <a:schemeClr val="bg1">
                    <a:lumMod val="50000"/>
                  </a:schemeClr>
                </a:solidFill>
              </a:rPr>
              <a:t>_</a:t>
            </a:r>
            <a:r>
              <a:rPr kumimoji="1" lang="zh-CN" altLang="en-US" dirty="0">
                <a:solidFill>
                  <a:schemeClr val="bg1">
                    <a:lumMod val="50000"/>
                  </a:schemeClr>
                </a:solidFill>
              </a:rPr>
              <a:t>和</a:t>
            </a:r>
            <a:r>
              <a:rPr kumimoji="1" lang="en-US" altLang="zh-CN" dirty="0">
                <a:solidFill>
                  <a:schemeClr val="bg1">
                    <a:lumMod val="50000"/>
                  </a:schemeClr>
                </a:solidFill>
              </a:rPr>
              <a:t>_</a:t>
            </a:r>
            <a:r>
              <a:rPr kumimoji="1" lang="zh-CN" altLang="en-US" dirty="0">
                <a:solidFill>
                  <a:schemeClr val="bg1">
                    <a:lumMod val="50000"/>
                  </a:schemeClr>
                </a:solidFill>
              </a:rPr>
              <a:t>社会生活</a:t>
            </a:r>
            <a:r>
              <a:rPr kumimoji="1" lang="en-US" altLang="zh-CN" dirty="0">
                <a:solidFill>
                  <a:schemeClr val="bg1">
                    <a:lumMod val="50000"/>
                  </a:schemeClr>
                </a:solidFill>
              </a:rPr>
              <a:t>_</a:t>
            </a:r>
            <a:r>
              <a:rPr kumimoji="1" lang="zh-CN" altLang="en-US" dirty="0">
                <a:solidFill>
                  <a:schemeClr val="bg1">
                    <a:lumMod val="50000"/>
                  </a:schemeClr>
                </a:solidFill>
              </a:rPr>
              <a:t>的</a:t>
            </a:r>
          </a:p>
          <a:p>
            <a:r>
              <a:rPr kumimoji="1" lang="zh-CN" altLang="en-US" dirty="0">
                <a:solidFill>
                  <a:schemeClr val="bg1">
                    <a:lumMod val="50000"/>
                  </a:schemeClr>
                </a:solidFill>
              </a:rPr>
              <a:t>	已经</a:t>
            </a:r>
            <a:r>
              <a:rPr kumimoji="1" lang="en-US" altLang="zh-CN" dirty="0">
                <a:solidFill>
                  <a:schemeClr val="bg1">
                    <a:lumMod val="50000"/>
                  </a:schemeClr>
                </a:solidFill>
              </a:rPr>
              <a:t>_</a:t>
            </a:r>
            <a:r>
              <a:rPr kumimoji="1" lang="zh-CN" altLang="en-US" dirty="0">
                <a:solidFill>
                  <a:schemeClr val="bg1">
                    <a:lumMod val="50000"/>
                  </a:schemeClr>
                </a:solidFill>
              </a:rPr>
              <a:t>渗透到</a:t>
            </a:r>
            <a:r>
              <a:rPr kumimoji="1" lang="en-US" altLang="zh-CN" dirty="0">
                <a:solidFill>
                  <a:schemeClr val="bg1">
                    <a:lumMod val="50000"/>
                  </a:schemeClr>
                </a:solidFill>
              </a:rPr>
              <a:t>_</a:t>
            </a:r>
            <a:r>
              <a:rPr kumimoji="1" lang="zh-CN" altLang="en-US" dirty="0">
                <a:solidFill>
                  <a:schemeClr val="bg1">
                    <a:lumMod val="50000"/>
                  </a:schemeClr>
                </a:solidFill>
              </a:rPr>
              <a:t>经济发展</a:t>
            </a:r>
            <a:r>
              <a:rPr kumimoji="1" lang="en-US" altLang="zh-CN" dirty="0">
                <a:solidFill>
                  <a:schemeClr val="bg1">
                    <a:lumMod val="50000"/>
                  </a:schemeClr>
                </a:solidFill>
              </a:rPr>
              <a:t>_</a:t>
            </a:r>
            <a:r>
              <a:rPr kumimoji="1" lang="zh-CN" altLang="en-US" dirty="0">
                <a:solidFill>
                  <a:srgbClr val="FF0000"/>
                </a:solidFill>
              </a:rPr>
              <a:t>和</a:t>
            </a:r>
            <a:r>
              <a:rPr kumimoji="1" lang="en-US" altLang="zh-CN" dirty="0">
                <a:solidFill>
                  <a:schemeClr val="bg1">
                    <a:lumMod val="50000"/>
                  </a:schemeClr>
                </a:solidFill>
              </a:rPr>
              <a:t>_</a:t>
            </a:r>
            <a:r>
              <a:rPr kumimoji="1" lang="zh-CN" altLang="en-US" dirty="0">
                <a:solidFill>
                  <a:schemeClr val="bg1">
                    <a:lumMod val="50000"/>
                  </a:schemeClr>
                </a:solidFill>
              </a:rPr>
              <a:t>社会生活</a:t>
            </a:r>
            <a:r>
              <a:rPr kumimoji="1" lang="en-US" altLang="zh-CN" dirty="0">
                <a:solidFill>
                  <a:schemeClr val="bg1">
                    <a:lumMod val="50000"/>
                  </a:schemeClr>
                </a:solidFill>
              </a:rPr>
              <a:t>_</a:t>
            </a:r>
            <a:r>
              <a:rPr kumimoji="1" lang="zh-CN" altLang="en-US" dirty="0">
                <a:solidFill>
                  <a:schemeClr val="bg1">
                    <a:lumMod val="50000"/>
                  </a:schemeClr>
                </a:solidFill>
              </a:rPr>
              <a:t>的</a:t>
            </a:r>
            <a:r>
              <a:rPr kumimoji="1" lang="en-US" altLang="zh-CN" dirty="0">
                <a:solidFill>
                  <a:schemeClr val="bg1">
                    <a:lumMod val="50000"/>
                  </a:schemeClr>
                </a:solidFill>
              </a:rPr>
              <a:t>_</a:t>
            </a:r>
            <a:r>
              <a:rPr kumimoji="1" lang="zh-CN" altLang="en-US" dirty="0">
                <a:solidFill>
                  <a:schemeClr val="bg1">
                    <a:lumMod val="50000"/>
                  </a:schemeClr>
                </a:solidFill>
              </a:rPr>
              <a:t>方方面面</a:t>
            </a:r>
          </a:p>
          <a:p>
            <a:endParaRPr kumimoji="1" lang="zh-CN" altLang="en-US" dirty="0"/>
          </a:p>
        </p:txBody>
      </p:sp>
    </p:spTree>
    <p:extLst>
      <p:ext uri="{BB962C8B-B14F-4D97-AF65-F5344CB8AC3E}">
        <p14:creationId xmlns:p14="http://schemas.microsoft.com/office/powerpoint/2010/main" val="4097811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pic>
        <p:nvPicPr>
          <p:cNvPr id="4" name="图片 3">
            <a:extLst>
              <a:ext uri="{FF2B5EF4-FFF2-40B4-BE49-F238E27FC236}">
                <a16:creationId xmlns:a16="http://schemas.microsoft.com/office/drawing/2014/main" id="{D7403D04-330E-B559-5235-ED71F8D935C0}"/>
              </a:ext>
            </a:extLst>
          </p:cNvPr>
          <p:cNvPicPr>
            <a:picLocks noChangeAspect="1"/>
          </p:cNvPicPr>
          <p:nvPr/>
        </p:nvPicPr>
        <p:blipFill>
          <a:blip r:embed="rId6"/>
          <a:stretch>
            <a:fillRect/>
          </a:stretch>
        </p:blipFill>
        <p:spPr>
          <a:xfrm>
            <a:off x="1195451" y="988476"/>
            <a:ext cx="4246517" cy="4949027"/>
          </a:xfrm>
          <a:prstGeom prst="rect">
            <a:avLst/>
          </a:prstGeom>
        </p:spPr>
      </p:pic>
      <p:sp>
        <p:nvSpPr>
          <p:cNvPr id="13" name="文本框 12">
            <a:extLst>
              <a:ext uri="{FF2B5EF4-FFF2-40B4-BE49-F238E27FC236}">
                <a16:creationId xmlns:a16="http://schemas.microsoft.com/office/drawing/2014/main" id="{145396FA-DA31-5226-34CA-949ACB9A8650}"/>
              </a:ext>
            </a:extLst>
          </p:cNvPr>
          <p:cNvSpPr txBox="1"/>
          <p:nvPr/>
        </p:nvSpPr>
        <p:spPr>
          <a:xfrm>
            <a:off x="1195451" y="5568171"/>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14" name="文本框 13">
            <a:extLst>
              <a:ext uri="{FF2B5EF4-FFF2-40B4-BE49-F238E27FC236}">
                <a16:creationId xmlns:a16="http://schemas.microsoft.com/office/drawing/2014/main" id="{19009742-69AA-1283-4DC9-EA694E705BFE}"/>
              </a:ext>
            </a:extLst>
          </p:cNvPr>
          <p:cNvSpPr txBox="1"/>
          <p:nvPr/>
        </p:nvSpPr>
        <p:spPr>
          <a:xfrm>
            <a:off x="5826512" y="833426"/>
            <a:ext cx="4359349" cy="369332"/>
          </a:xfrm>
          <a:prstGeom prst="rect">
            <a:avLst/>
          </a:prstGeom>
          <a:noFill/>
        </p:spPr>
        <p:txBody>
          <a:bodyPr wrap="square" rtlCol="0">
            <a:spAutoFit/>
          </a:bodyPr>
          <a:lstStyle/>
          <a:p>
            <a:pPr marL="285750" indent="-285750">
              <a:buFont typeface="Arial" charset="0"/>
              <a:buChar char="•"/>
            </a:pPr>
            <a:r>
              <a:rPr kumimoji="1" lang="zh-CN" altLang="en-US" dirty="0"/>
              <a:t>考虑第一个序列</a:t>
            </a:r>
          </a:p>
        </p:txBody>
      </p:sp>
      <p:sp>
        <p:nvSpPr>
          <p:cNvPr id="15" name="矩形 14">
            <a:extLst>
              <a:ext uri="{FF2B5EF4-FFF2-40B4-BE49-F238E27FC236}">
                <a16:creationId xmlns:a16="http://schemas.microsoft.com/office/drawing/2014/main" id="{0F877403-238B-084A-3085-CF94A0BB4649}"/>
              </a:ext>
            </a:extLst>
          </p:cNvPr>
          <p:cNvSpPr/>
          <p:nvPr/>
        </p:nvSpPr>
        <p:spPr>
          <a:xfrm>
            <a:off x="6095840" y="1561832"/>
            <a:ext cx="4370042" cy="369332"/>
          </a:xfrm>
          <a:prstGeom prst="rect">
            <a:avLst/>
          </a:prstGeom>
        </p:spPr>
        <p:txBody>
          <a:bodyPr wrap="none">
            <a:spAutoFit/>
          </a:bodyPr>
          <a:lstStyle/>
          <a:p>
            <a:r>
              <a:rPr kumimoji="1" lang="zh-CN" altLang="en-US">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p:txBody>
      </p:sp>
      <p:sp>
        <p:nvSpPr>
          <p:cNvPr id="16" name="文本框 15">
            <a:extLst>
              <a:ext uri="{FF2B5EF4-FFF2-40B4-BE49-F238E27FC236}">
                <a16:creationId xmlns:a16="http://schemas.microsoft.com/office/drawing/2014/main" id="{9573DB92-6BA0-02C7-F190-16D742B8107D}"/>
              </a:ext>
            </a:extLst>
          </p:cNvPr>
          <p:cNvSpPr txBox="1"/>
          <p:nvPr/>
        </p:nvSpPr>
        <p:spPr>
          <a:xfrm>
            <a:off x="5826512" y="2290238"/>
            <a:ext cx="4359349" cy="646331"/>
          </a:xfrm>
          <a:prstGeom prst="rect">
            <a:avLst/>
          </a:prstGeom>
          <a:noFill/>
        </p:spPr>
        <p:txBody>
          <a:bodyPr wrap="square" rtlCol="0">
            <a:spAutoFit/>
          </a:bodyPr>
          <a:lstStyle/>
          <a:p>
            <a:pPr marL="285750" indent="-285750">
              <a:buFont typeface="Arial" charset="0"/>
              <a:buChar char="•"/>
            </a:pPr>
            <a:r>
              <a:rPr kumimoji="1" lang="zh-CN" altLang="en-US" dirty="0"/>
              <a:t>网络就是中心词，假设它的</a:t>
            </a:r>
            <a:r>
              <a:rPr kumimoji="1" lang="en-US" altLang="zh-CN" dirty="0"/>
              <a:t>one-hot</a:t>
            </a:r>
            <a:r>
              <a:rPr kumimoji="1" lang="zh-CN" altLang="en-US" dirty="0"/>
              <a:t>编码是：</a:t>
            </a:r>
            <a:r>
              <a:rPr kumimoji="1" lang="en-US" altLang="zh-CN" dirty="0" err="1"/>
              <a:t>x</a:t>
            </a:r>
            <a:r>
              <a:rPr kumimoji="1" lang="en-US" altLang="zh-CN" baseline="-25000" dirty="0" err="1"/>
              <a:t>k</a:t>
            </a:r>
            <a:r>
              <a:rPr kumimoji="1" lang="en-US" altLang="zh-CN" dirty="0"/>
              <a:t>=00100</a:t>
            </a:r>
          </a:p>
        </p:txBody>
      </p:sp>
      <p:sp>
        <p:nvSpPr>
          <p:cNvPr id="17" name="矩形 16">
            <a:extLst>
              <a:ext uri="{FF2B5EF4-FFF2-40B4-BE49-F238E27FC236}">
                <a16:creationId xmlns:a16="http://schemas.microsoft.com/office/drawing/2014/main" id="{69C5B34F-39D3-4F2B-6D8A-7D30BFB0F306}"/>
              </a:ext>
            </a:extLst>
          </p:cNvPr>
          <p:cNvSpPr/>
          <p:nvPr/>
        </p:nvSpPr>
        <p:spPr>
          <a:xfrm>
            <a:off x="1399966" y="2724325"/>
            <a:ext cx="256811" cy="1477328"/>
          </a:xfrm>
          <a:prstGeom prst="rect">
            <a:avLst/>
          </a:prstGeom>
        </p:spPr>
        <p:txBody>
          <a:bodyPr wrap="square">
            <a:spAutoFit/>
          </a:bodyPr>
          <a:lstStyle/>
          <a:p>
            <a:r>
              <a:rPr kumimoji="1" lang="en-US" altLang="zh-CN">
                <a:solidFill>
                  <a:srgbClr val="FF0000"/>
                </a:solidFill>
              </a:rPr>
              <a:t>00100</a:t>
            </a:r>
            <a:endParaRPr kumimoji="1" lang="zh-CN" altLang="en-US" dirty="0">
              <a:solidFill>
                <a:srgbClr val="FF0000"/>
              </a:solidFill>
            </a:endParaRPr>
          </a:p>
        </p:txBody>
      </p:sp>
      <p:cxnSp>
        <p:nvCxnSpPr>
          <p:cNvPr id="18" name="直线箭头连接符 17">
            <a:extLst>
              <a:ext uri="{FF2B5EF4-FFF2-40B4-BE49-F238E27FC236}">
                <a16:creationId xmlns:a16="http://schemas.microsoft.com/office/drawing/2014/main" id="{D3033919-C60C-9AF9-F680-CE9074013127}"/>
              </a:ext>
            </a:extLst>
          </p:cNvPr>
          <p:cNvCxnSpPr/>
          <p:nvPr/>
        </p:nvCxnSpPr>
        <p:spPr>
          <a:xfrm>
            <a:off x="1025912" y="3462989"/>
            <a:ext cx="3845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18CE12-35FE-8C55-5F39-F5AA278C5692}"/>
                  </a:ext>
                </a:extLst>
              </p:cNvPr>
              <p:cNvSpPr txBox="1"/>
              <p:nvPr/>
            </p:nvSpPr>
            <p:spPr>
              <a:xfrm>
                <a:off x="6095840" y="3185990"/>
                <a:ext cx="141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𝑉</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𝑘</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D118CE12-35FE-8C55-5F39-F5AA278C5692}"/>
                  </a:ext>
                </a:extLst>
              </p:cNvPr>
              <p:cNvSpPr txBox="1">
                <a:spLocks noRot="1" noChangeAspect="1" noMove="1" noResize="1" noEditPoints="1" noAdjustHandles="1" noChangeArrowheads="1" noChangeShapeType="1" noTextEdit="1"/>
              </p:cNvSpPr>
              <p:nvPr/>
            </p:nvSpPr>
            <p:spPr>
              <a:xfrm>
                <a:off x="6095840" y="3185990"/>
                <a:ext cx="1415387" cy="276999"/>
              </a:xfrm>
              <a:prstGeom prst="rect">
                <a:avLst/>
              </a:prstGeom>
              <a:blipFill>
                <a:blip r:embed="rId7"/>
                <a:stretch>
                  <a:fillRect l="-1786" b="-18182"/>
                </a:stretch>
              </a:blipFill>
            </p:spPr>
            <p:txBody>
              <a:bodyPr/>
              <a:lstStyle/>
              <a:p>
                <a:r>
                  <a:rPr lang="zh-CN" altLang="en-US">
                    <a:noFill/>
                  </a:rPr>
                  <a:t> </a:t>
                </a:r>
              </a:p>
            </p:txBody>
          </p:sp>
        </mc:Fallback>
      </mc:AlternateContent>
      <p:sp>
        <p:nvSpPr>
          <p:cNvPr id="20" name="椭圆 19">
            <a:extLst>
              <a:ext uri="{FF2B5EF4-FFF2-40B4-BE49-F238E27FC236}">
                <a16:creationId xmlns:a16="http://schemas.microsoft.com/office/drawing/2014/main" id="{E76B624F-35DB-43F1-935A-449D38EB5870}"/>
              </a:ext>
            </a:extLst>
          </p:cNvPr>
          <p:cNvSpPr/>
          <p:nvPr/>
        </p:nvSpPr>
        <p:spPr>
          <a:xfrm>
            <a:off x="2815966" y="2779887"/>
            <a:ext cx="635430" cy="1224366"/>
          </a:xfrm>
          <a:prstGeom prst="ellipse">
            <a:avLst/>
          </a:prstGeom>
          <a:solidFill>
            <a:schemeClr val="accent6">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8471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pic>
        <p:nvPicPr>
          <p:cNvPr id="4" name="图片 3">
            <a:extLst>
              <a:ext uri="{FF2B5EF4-FFF2-40B4-BE49-F238E27FC236}">
                <a16:creationId xmlns:a16="http://schemas.microsoft.com/office/drawing/2014/main" id="{D7403D04-330E-B559-5235-ED71F8D935C0}"/>
              </a:ext>
            </a:extLst>
          </p:cNvPr>
          <p:cNvPicPr>
            <a:picLocks noChangeAspect="1"/>
          </p:cNvPicPr>
          <p:nvPr/>
        </p:nvPicPr>
        <p:blipFill>
          <a:blip r:embed="rId6"/>
          <a:stretch>
            <a:fillRect/>
          </a:stretch>
        </p:blipFill>
        <p:spPr>
          <a:xfrm>
            <a:off x="1195451" y="988476"/>
            <a:ext cx="4246517" cy="4949027"/>
          </a:xfrm>
          <a:prstGeom prst="rect">
            <a:avLst/>
          </a:prstGeom>
        </p:spPr>
      </p:pic>
      <p:sp>
        <p:nvSpPr>
          <p:cNvPr id="13" name="文本框 12">
            <a:extLst>
              <a:ext uri="{FF2B5EF4-FFF2-40B4-BE49-F238E27FC236}">
                <a16:creationId xmlns:a16="http://schemas.microsoft.com/office/drawing/2014/main" id="{145396FA-DA31-5226-34CA-949ACB9A8650}"/>
              </a:ext>
            </a:extLst>
          </p:cNvPr>
          <p:cNvSpPr txBox="1"/>
          <p:nvPr/>
        </p:nvSpPr>
        <p:spPr>
          <a:xfrm>
            <a:off x="1195451" y="5568171"/>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14" name="文本框 13">
            <a:extLst>
              <a:ext uri="{FF2B5EF4-FFF2-40B4-BE49-F238E27FC236}">
                <a16:creationId xmlns:a16="http://schemas.microsoft.com/office/drawing/2014/main" id="{19009742-69AA-1283-4DC9-EA694E705BFE}"/>
              </a:ext>
            </a:extLst>
          </p:cNvPr>
          <p:cNvSpPr txBox="1"/>
          <p:nvPr/>
        </p:nvSpPr>
        <p:spPr>
          <a:xfrm>
            <a:off x="5826512" y="833426"/>
            <a:ext cx="4359349" cy="369332"/>
          </a:xfrm>
          <a:prstGeom prst="rect">
            <a:avLst/>
          </a:prstGeom>
          <a:noFill/>
        </p:spPr>
        <p:txBody>
          <a:bodyPr wrap="square" rtlCol="0">
            <a:spAutoFit/>
          </a:bodyPr>
          <a:lstStyle/>
          <a:p>
            <a:pPr marL="285750" indent="-285750">
              <a:buFont typeface="Arial" charset="0"/>
              <a:buChar char="•"/>
            </a:pPr>
            <a:r>
              <a:rPr kumimoji="1" lang="zh-CN" altLang="en-US" dirty="0"/>
              <a:t>考虑第一个序列</a:t>
            </a:r>
          </a:p>
        </p:txBody>
      </p:sp>
      <p:sp>
        <p:nvSpPr>
          <p:cNvPr id="15" name="矩形 14">
            <a:extLst>
              <a:ext uri="{FF2B5EF4-FFF2-40B4-BE49-F238E27FC236}">
                <a16:creationId xmlns:a16="http://schemas.microsoft.com/office/drawing/2014/main" id="{0F877403-238B-084A-3085-CF94A0BB4649}"/>
              </a:ext>
            </a:extLst>
          </p:cNvPr>
          <p:cNvSpPr/>
          <p:nvPr/>
        </p:nvSpPr>
        <p:spPr>
          <a:xfrm>
            <a:off x="6095840" y="1561832"/>
            <a:ext cx="4370042" cy="369332"/>
          </a:xfrm>
          <a:prstGeom prst="rect">
            <a:avLst/>
          </a:prstGeom>
        </p:spPr>
        <p:txBody>
          <a:bodyPr wrap="none">
            <a:spAutoFit/>
          </a:bodyPr>
          <a:lstStyle/>
          <a:p>
            <a:r>
              <a:rPr kumimoji="1" lang="zh-CN" altLang="en-US">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p:txBody>
      </p:sp>
      <p:sp>
        <p:nvSpPr>
          <p:cNvPr id="16" name="文本框 15">
            <a:extLst>
              <a:ext uri="{FF2B5EF4-FFF2-40B4-BE49-F238E27FC236}">
                <a16:creationId xmlns:a16="http://schemas.microsoft.com/office/drawing/2014/main" id="{9573DB92-6BA0-02C7-F190-16D742B8107D}"/>
              </a:ext>
            </a:extLst>
          </p:cNvPr>
          <p:cNvSpPr txBox="1"/>
          <p:nvPr/>
        </p:nvSpPr>
        <p:spPr>
          <a:xfrm>
            <a:off x="5826512" y="2290238"/>
            <a:ext cx="4359349" cy="646331"/>
          </a:xfrm>
          <a:prstGeom prst="rect">
            <a:avLst/>
          </a:prstGeom>
          <a:noFill/>
        </p:spPr>
        <p:txBody>
          <a:bodyPr wrap="square" rtlCol="0">
            <a:spAutoFit/>
          </a:bodyPr>
          <a:lstStyle/>
          <a:p>
            <a:pPr marL="285750" indent="-285750">
              <a:buFont typeface="Arial" charset="0"/>
              <a:buChar char="•"/>
            </a:pPr>
            <a:r>
              <a:rPr kumimoji="1" lang="zh-CN" altLang="en-US" dirty="0"/>
              <a:t>网络就是中心词，假设它的</a:t>
            </a:r>
            <a:r>
              <a:rPr kumimoji="1" lang="en-US" altLang="zh-CN" dirty="0"/>
              <a:t>one-hot</a:t>
            </a:r>
            <a:r>
              <a:rPr kumimoji="1" lang="zh-CN" altLang="en-US" dirty="0"/>
              <a:t>编码是：</a:t>
            </a:r>
            <a:r>
              <a:rPr kumimoji="1" lang="en-US" altLang="zh-CN" dirty="0" err="1"/>
              <a:t>x</a:t>
            </a:r>
            <a:r>
              <a:rPr kumimoji="1" lang="en-US" altLang="zh-CN" baseline="-25000" dirty="0" err="1"/>
              <a:t>k</a:t>
            </a:r>
            <a:r>
              <a:rPr kumimoji="1" lang="en-US" altLang="zh-CN" dirty="0"/>
              <a:t>=00100</a:t>
            </a:r>
          </a:p>
        </p:txBody>
      </p:sp>
      <p:sp>
        <p:nvSpPr>
          <p:cNvPr id="17" name="矩形 16">
            <a:extLst>
              <a:ext uri="{FF2B5EF4-FFF2-40B4-BE49-F238E27FC236}">
                <a16:creationId xmlns:a16="http://schemas.microsoft.com/office/drawing/2014/main" id="{69C5B34F-39D3-4F2B-6D8A-7D30BFB0F306}"/>
              </a:ext>
            </a:extLst>
          </p:cNvPr>
          <p:cNvSpPr/>
          <p:nvPr/>
        </p:nvSpPr>
        <p:spPr>
          <a:xfrm>
            <a:off x="1399966" y="2724325"/>
            <a:ext cx="256811" cy="1477328"/>
          </a:xfrm>
          <a:prstGeom prst="rect">
            <a:avLst/>
          </a:prstGeom>
        </p:spPr>
        <p:txBody>
          <a:bodyPr wrap="square">
            <a:spAutoFit/>
          </a:bodyPr>
          <a:lstStyle/>
          <a:p>
            <a:r>
              <a:rPr kumimoji="1" lang="en-US" altLang="zh-CN">
                <a:solidFill>
                  <a:srgbClr val="FF0000"/>
                </a:solidFill>
              </a:rPr>
              <a:t>00100</a:t>
            </a:r>
            <a:endParaRPr kumimoji="1" lang="zh-CN" altLang="en-US" dirty="0">
              <a:solidFill>
                <a:srgbClr val="FF0000"/>
              </a:solidFill>
            </a:endParaRPr>
          </a:p>
        </p:txBody>
      </p:sp>
      <p:cxnSp>
        <p:nvCxnSpPr>
          <p:cNvPr id="18" name="直线箭头连接符 17">
            <a:extLst>
              <a:ext uri="{FF2B5EF4-FFF2-40B4-BE49-F238E27FC236}">
                <a16:creationId xmlns:a16="http://schemas.microsoft.com/office/drawing/2014/main" id="{D3033919-C60C-9AF9-F680-CE9074013127}"/>
              </a:ext>
            </a:extLst>
          </p:cNvPr>
          <p:cNvCxnSpPr/>
          <p:nvPr/>
        </p:nvCxnSpPr>
        <p:spPr>
          <a:xfrm>
            <a:off x="1025912" y="3462989"/>
            <a:ext cx="3845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18CE12-35FE-8C55-5F39-F5AA278C5692}"/>
                  </a:ext>
                </a:extLst>
              </p:cNvPr>
              <p:cNvSpPr txBox="1"/>
              <p:nvPr/>
            </p:nvSpPr>
            <p:spPr>
              <a:xfrm>
                <a:off x="6095840" y="3185990"/>
                <a:ext cx="141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𝑉</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𝑘</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D118CE12-35FE-8C55-5F39-F5AA278C5692}"/>
                  </a:ext>
                </a:extLst>
              </p:cNvPr>
              <p:cNvSpPr txBox="1">
                <a:spLocks noRot="1" noChangeAspect="1" noMove="1" noResize="1" noEditPoints="1" noAdjustHandles="1" noChangeArrowheads="1" noChangeShapeType="1" noTextEdit="1"/>
              </p:cNvSpPr>
              <p:nvPr/>
            </p:nvSpPr>
            <p:spPr>
              <a:xfrm>
                <a:off x="6095840" y="3185990"/>
                <a:ext cx="1415387" cy="276999"/>
              </a:xfrm>
              <a:prstGeom prst="rect">
                <a:avLst/>
              </a:prstGeom>
              <a:blipFill>
                <a:blip r:embed="rId7"/>
                <a:stretch>
                  <a:fillRect l="-1786"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BF7DA1-4AAF-F94E-1C40-B55C83853627}"/>
                  </a:ext>
                </a:extLst>
              </p:cNvPr>
              <p:cNvSpPr txBox="1"/>
              <p:nvPr/>
            </p:nvSpPr>
            <p:spPr>
              <a:xfrm>
                <a:off x="6092708" y="3814616"/>
                <a:ext cx="185262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charset="0"/>
                            </a:rPr>
                            <m:t>𝑖</m:t>
                          </m:r>
                          <m:r>
                            <a:rPr kumimoji="1" lang="en-US" altLang="zh-CN" b="0" i="1" smtClean="0">
                              <a:latin typeface="Cambria Math" charset="0"/>
                            </a:rPr>
                            <m:t>,</m:t>
                          </m:r>
                          <m:r>
                            <a:rPr kumimoji="1" lang="en-US" altLang="zh-CN" b="0" i="1" smtClean="0">
                              <a:latin typeface="Cambria Math" charset="0"/>
                            </a:rPr>
                            <m:t>𝑗</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𝑆</m:t>
                          </m:r>
                          <m:r>
                            <a:rPr kumimoji="1" lang="en-US" altLang="zh-CN" b="0" i="1" smtClean="0">
                              <a:latin typeface="Cambria Math" charset="0"/>
                            </a:rPr>
                            <m:t>(</m:t>
                          </m:r>
                          <m:r>
                            <a:rPr kumimoji="1" lang="en-US" altLang="zh-CN" b="0" i="1" smtClean="0">
                              <a:latin typeface="Cambria Math" charset="0"/>
                            </a:rPr>
                            <m:t>𝑊</m:t>
                          </m:r>
                          <m:r>
                            <a:rPr kumimoji="1" lang="en-US" altLang="zh-CN" b="0" i="1" smtClean="0">
                              <a:latin typeface="Cambria Math" charset="0"/>
                            </a:rPr>
                            <m:t>′</m:t>
                          </m:r>
                        </m:e>
                        <m:sub>
                          <m:r>
                            <a:rPr kumimoji="1" lang="en-US" altLang="zh-CN" b="0" i="1" smtClean="0">
                              <a:latin typeface="Cambria Math" charset="0"/>
                              <a:ea typeface="Cambria Math" charset="0"/>
                              <a:cs typeface="Cambria Math" charset="0"/>
                            </a:rPr>
                            <m:t>𝑁</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𝑉</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oMath>
                  </m:oMathPara>
                </a14:m>
                <a:endParaRPr kumimoji="1" lang="en-US" altLang="zh-CN" b="0" dirty="0"/>
              </a:p>
            </p:txBody>
          </p:sp>
        </mc:Choice>
        <mc:Fallback xmlns="">
          <p:sp>
            <p:nvSpPr>
              <p:cNvPr id="3" name="文本框 2">
                <a:extLst>
                  <a:ext uri="{FF2B5EF4-FFF2-40B4-BE49-F238E27FC236}">
                    <a16:creationId xmlns:a16="http://schemas.microsoft.com/office/drawing/2014/main" id="{E9BF7DA1-4AAF-F94E-1C40-B55C83853627}"/>
                  </a:ext>
                </a:extLst>
              </p:cNvPr>
              <p:cNvSpPr txBox="1">
                <a:spLocks noRot="1" noChangeAspect="1" noMove="1" noResize="1" noEditPoints="1" noAdjustHandles="1" noChangeArrowheads="1" noChangeShapeType="1" noTextEdit="1"/>
              </p:cNvSpPr>
              <p:nvPr/>
            </p:nvSpPr>
            <p:spPr>
              <a:xfrm>
                <a:off x="6092708" y="3814616"/>
                <a:ext cx="1852622" cy="299313"/>
              </a:xfrm>
              <a:prstGeom prst="rect">
                <a:avLst/>
              </a:prstGeom>
              <a:blipFill>
                <a:blip r:embed="rId8"/>
                <a:stretch>
                  <a:fillRect l="-2041" t="-4167" r="-4082" b="-29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2242FD-D7CD-85E5-1F18-F1781C786EBB}"/>
                  </a:ext>
                </a:extLst>
              </p:cNvPr>
              <p:cNvSpPr txBox="1"/>
              <p:nvPr/>
            </p:nvSpPr>
            <p:spPr>
              <a:xfrm>
                <a:off x="8599202" y="3668614"/>
                <a:ext cx="1898084" cy="59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𝑆</m:t>
                      </m:r>
                      <m:d>
                        <m:dPr>
                          <m:ctrlPr>
                            <a:rPr kumimoji="1" lang="en-US" altLang="zh-CN" b="0" i="1" smtClean="0">
                              <a:latin typeface="Cambria Math" panose="02040503050406030204" pitchFamily="18" charset="0"/>
                            </a:rPr>
                          </m:ctrlPr>
                        </m:dPr>
                        <m:e>
                          <m:r>
                            <a:rPr kumimoji="1" lang="en-US" altLang="zh-CN" b="0" i="1" smtClean="0">
                              <a:latin typeface="Cambria Math" charset="0"/>
                            </a:rPr>
                            <m:t>𝑥</m:t>
                          </m:r>
                          <m:r>
                            <a:rPr kumimoji="1" lang="en-US" altLang="zh-CN" b="0" i="1" baseline="-25000" smtClean="0">
                              <a:latin typeface="Cambria Math" charset="0"/>
                            </a:rPr>
                            <m:t>𝑖</m:t>
                          </m:r>
                        </m:e>
                      </m:d>
                      <m:r>
                        <a:rPr kumimoji="1" lang="en-US" altLang="zh-CN" b="0" i="1" smtClean="0">
                          <a:latin typeface="Cambria Math" charset="0"/>
                        </a:rPr>
                        <m:t>=</m:t>
                      </m:r>
                      <m:f>
                        <m:fPr>
                          <m:ctrlPr>
                            <a:rPr kumimoji="1" lang="en-US" altLang="zh-CN" b="0" i="1" smtClean="0">
                              <a:latin typeface="Cambria Math" panose="02040503050406030204" pitchFamily="18" charset="0"/>
                            </a:rPr>
                          </m:ctrlPr>
                        </m:fPr>
                        <m:num>
                          <m:r>
                            <m:rPr>
                              <m:sty m:val="p"/>
                            </m:rPr>
                            <a:rPr kumimoji="1" lang="en-US" altLang="zh-CN" b="0" i="0" smtClean="0">
                              <a:latin typeface="Cambria Math" charset="0"/>
                            </a:rPr>
                            <m:t>exp</m:t>
                          </m:r>
                          <m:r>
                            <a:rPr kumimoji="1" lang="en-US" altLang="zh-CN" b="0" i="1" smtClean="0">
                              <a:latin typeface="Cambria Math" charset="0"/>
                            </a:rPr>
                            <m:t>⁡(</m:t>
                          </m:r>
                          <m:r>
                            <a:rPr kumimoji="1" lang="en-US" altLang="zh-CN" b="0" i="1" smtClean="0">
                              <a:latin typeface="Cambria Math" charset="0"/>
                            </a:rPr>
                            <m:t>𝑥𝑖</m:t>
                          </m:r>
                          <m:r>
                            <a:rPr kumimoji="1" lang="en-US" altLang="zh-CN" b="0" i="1" smtClean="0">
                              <a:latin typeface="Cambria Math" charset="0"/>
                            </a:rPr>
                            <m:t>)</m:t>
                          </m:r>
                        </m:num>
                        <m:den>
                          <m:nary>
                            <m:naryPr>
                              <m:chr m:val="∑"/>
                              <m:limLoc m:val="subSup"/>
                              <m:supHide m:val="on"/>
                              <m:ctrlPr>
                                <a:rPr kumimoji="1" lang="en-US" altLang="zh-CN" b="0" i="1" smtClean="0">
                                  <a:latin typeface="Cambria Math" panose="02040503050406030204" pitchFamily="18" charset="0"/>
                                </a:rPr>
                              </m:ctrlPr>
                            </m:naryPr>
                            <m:sub>
                              <m:r>
                                <m:rPr>
                                  <m:brk m:alnAt="9"/>
                                </m:rPr>
                                <a:rPr kumimoji="1" lang="en-US" altLang="zh-CN" b="0" i="1" smtClean="0">
                                  <a:latin typeface="Cambria Math" charset="0"/>
                                </a:rPr>
                                <m:t>𝑖</m:t>
                              </m:r>
                            </m:sub>
                            <m:sup/>
                            <m:e>
                              <m:r>
                                <m:rPr>
                                  <m:sty m:val="p"/>
                                </m:rPr>
                                <a:rPr kumimoji="1" lang="en-US" altLang="zh-CN">
                                  <a:latin typeface="Cambria Math" charset="0"/>
                                </a:rPr>
                                <m:t>exp</m:t>
                              </m:r>
                              <m:r>
                                <a:rPr kumimoji="1" lang="en-US" altLang="zh-CN" i="1">
                                  <a:latin typeface="Cambria Math" charset="0"/>
                                </a:rPr>
                                <m:t>⁡(</m:t>
                              </m:r>
                              <m:r>
                                <a:rPr kumimoji="1" lang="en-US" altLang="zh-CN" i="1">
                                  <a:latin typeface="Cambria Math" charset="0"/>
                                </a:rPr>
                                <m:t>𝑥𝑖</m:t>
                              </m:r>
                              <m:r>
                                <a:rPr kumimoji="1" lang="en-US" altLang="zh-CN" i="1">
                                  <a:latin typeface="Cambria Math" charset="0"/>
                                </a:rPr>
                                <m:t>)</m:t>
                              </m:r>
                            </m:e>
                          </m:nary>
                        </m:den>
                      </m:f>
                    </m:oMath>
                  </m:oMathPara>
                </a14:m>
                <a:endParaRPr kumimoji="1" lang="zh-CN" altLang="en-US" dirty="0"/>
              </a:p>
            </p:txBody>
          </p:sp>
        </mc:Choice>
        <mc:Fallback xmlns="">
          <p:sp>
            <p:nvSpPr>
              <p:cNvPr id="5" name="文本框 4">
                <a:extLst>
                  <a:ext uri="{FF2B5EF4-FFF2-40B4-BE49-F238E27FC236}">
                    <a16:creationId xmlns:a16="http://schemas.microsoft.com/office/drawing/2014/main" id="{9A2242FD-D7CD-85E5-1F18-F1781C786EBB}"/>
                  </a:ext>
                </a:extLst>
              </p:cNvPr>
              <p:cNvSpPr txBox="1">
                <a:spLocks noRot="1" noChangeAspect="1" noMove="1" noResize="1" noEditPoints="1" noAdjustHandles="1" noChangeArrowheads="1" noChangeShapeType="1" noTextEdit="1"/>
              </p:cNvSpPr>
              <p:nvPr/>
            </p:nvSpPr>
            <p:spPr>
              <a:xfrm>
                <a:off x="8599202" y="3668614"/>
                <a:ext cx="1898084" cy="591316"/>
              </a:xfrm>
              <a:prstGeom prst="rect">
                <a:avLst/>
              </a:prstGeom>
              <a:blipFill>
                <a:blip r:embed="rId9"/>
                <a:stretch>
                  <a:fillRect l="-2000" t="-25000" r="-3333" b="-11041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701C6A0D-6EE5-F89B-9750-74FEE900DC7E}"/>
              </a:ext>
            </a:extLst>
          </p:cNvPr>
          <p:cNvSpPr txBox="1"/>
          <p:nvPr/>
        </p:nvSpPr>
        <p:spPr>
          <a:xfrm>
            <a:off x="5823380" y="4547275"/>
            <a:ext cx="4909088" cy="646331"/>
          </a:xfrm>
          <a:prstGeom prst="rect">
            <a:avLst/>
          </a:prstGeom>
          <a:noFill/>
        </p:spPr>
        <p:txBody>
          <a:bodyPr wrap="square" rtlCol="0">
            <a:spAutoFit/>
          </a:bodyPr>
          <a:lstStyle/>
          <a:p>
            <a:pPr marL="285750" indent="-285750">
              <a:buFont typeface="Arial" charset="0"/>
              <a:buChar char="•"/>
            </a:pPr>
            <a:r>
              <a:rPr kumimoji="1" lang="en-US" altLang="zh-CN" dirty="0" err="1"/>
              <a:t>y</a:t>
            </a:r>
            <a:r>
              <a:rPr kumimoji="1" lang="en-US" altLang="zh-CN" baseline="-25000" dirty="0" err="1"/>
              <a:t>i,j</a:t>
            </a:r>
            <a:r>
              <a:rPr kumimoji="1" lang="zh-CN" altLang="en-US" dirty="0"/>
              <a:t>表示的是上下文中的第</a:t>
            </a:r>
            <a:r>
              <a:rPr kumimoji="1" lang="en-US" altLang="zh-CN" dirty="0" err="1"/>
              <a:t>i</a:t>
            </a:r>
            <a:r>
              <a:rPr kumimoji="1" lang="zh-CN" altLang="en-US" dirty="0"/>
              <a:t>个单词隶属于单词表中第</a:t>
            </a:r>
            <a:r>
              <a:rPr kumimoji="1" lang="en-US" altLang="zh-CN" dirty="0"/>
              <a:t>j</a:t>
            </a:r>
            <a:r>
              <a:rPr kumimoji="1" lang="zh-CN" altLang="en-US" dirty="0"/>
              <a:t>个单词的概率</a:t>
            </a:r>
            <a:endParaRPr kumimoji="1" lang="en-US" altLang="zh-CN" dirty="0"/>
          </a:p>
        </p:txBody>
      </p:sp>
      <p:sp>
        <p:nvSpPr>
          <p:cNvPr id="9" name="椭圆 8">
            <a:extLst>
              <a:ext uri="{FF2B5EF4-FFF2-40B4-BE49-F238E27FC236}">
                <a16:creationId xmlns:a16="http://schemas.microsoft.com/office/drawing/2014/main" id="{E86B2541-2608-8521-0E33-A0B31E1FC287}"/>
              </a:ext>
            </a:extLst>
          </p:cNvPr>
          <p:cNvSpPr/>
          <p:nvPr/>
        </p:nvSpPr>
        <p:spPr>
          <a:xfrm>
            <a:off x="3925482" y="2590250"/>
            <a:ext cx="635430" cy="1669680"/>
          </a:xfrm>
          <a:prstGeom prst="ellipse">
            <a:avLst/>
          </a:prstGeom>
          <a:solidFill>
            <a:schemeClr val="accent6">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00112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Skipgram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pic>
        <p:nvPicPr>
          <p:cNvPr id="4" name="图片 3">
            <a:extLst>
              <a:ext uri="{FF2B5EF4-FFF2-40B4-BE49-F238E27FC236}">
                <a16:creationId xmlns:a16="http://schemas.microsoft.com/office/drawing/2014/main" id="{D7403D04-330E-B559-5235-ED71F8D935C0}"/>
              </a:ext>
            </a:extLst>
          </p:cNvPr>
          <p:cNvPicPr>
            <a:picLocks noChangeAspect="1"/>
          </p:cNvPicPr>
          <p:nvPr/>
        </p:nvPicPr>
        <p:blipFill>
          <a:blip r:embed="rId6"/>
          <a:stretch>
            <a:fillRect/>
          </a:stretch>
        </p:blipFill>
        <p:spPr>
          <a:xfrm>
            <a:off x="1195451" y="988476"/>
            <a:ext cx="4246517" cy="4949027"/>
          </a:xfrm>
          <a:prstGeom prst="rect">
            <a:avLst/>
          </a:prstGeom>
        </p:spPr>
      </p:pic>
      <p:sp>
        <p:nvSpPr>
          <p:cNvPr id="13" name="文本框 12">
            <a:extLst>
              <a:ext uri="{FF2B5EF4-FFF2-40B4-BE49-F238E27FC236}">
                <a16:creationId xmlns:a16="http://schemas.microsoft.com/office/drawing/2014/main" id="{145396FA-DA31-5226-34CA-949ACB9A8650}"/>
              </a:ext>
            </a:extLst>
          </p:cNvPr>
          <p:cNvSpPr txBox="1"/>
          <p:nvPr/>
        </p:nvSpPr>
        <p:spPr>
          <a:xfrm>
            <a:off x="1195451" y="5568171"/>
            <a:ext cx="1786270" cy="369332"/>
          </a:xfrm>
          <a:prstGeom prst="rect">
            <a:avLst/>
          </a:prstGeom>
          <a:noFill/>
        </p:spPr>
        <p:txBody>
          <a:bodyPr wrap="square" rtlCol="0">
            <a:spAutoFit/>
          </a:bodyPr>
          <a:lstStyle/>
          <a:p>
            <a:r>
              <a:rPr kumimoji="1" lang="en-US" altLang="zh-CN" dirty="0"/>
              <a:t>SKIPGRAM</a:t>
            </a:r>
            <a:endParaRPr kumimoji="1" lang="zh-CN" altLang="en-US" dirty="0"/>
          </a:p>
        </p:txBody>
      </p:sp>
      <p:sp>
        <p:nvSpPr>
          <p:cNvPr id="14" name="文本框 13">
            <a:extLst>
              <a:ext uri="{FF2B5EF4-FFF2-40B4-BE49-F238E27FC236}">
                <a16:creationId xmlns:a16="http://schemas.microsoft.com/office/drawing/2014/main" id="{19009742-69AA-1283-4DC9-EA694E705BFE}"/>
              </a:ext>
            </a:extLst>
          </p:cNvPr>
          <p:cNvSpPr txBox="1"/>
          <p:nvPr/>
        </p:nvSpPr>
        <p:spPr>
          <a:xfrm>
            <a:off x="5826512" y="833426"/>
            <a:ext cx="4359349" cy="369332"/>
          </a:xfrm>
          <a:prstGeom prst="rect">
            <a:avLst/>
          </a:prstGeom>
          <a:noFill/>
        </p:spPr>
        <p:txBody>
          <a:bodyPr wrap="square" rtlCol="0">
            <a:spAutoFit/>
          </a:bodyPr>
          <a:lstStyle/>
          <a:p>
            <a:pPr marL="285750" indent="-285750">
              <a:buFont typeface="Arial" charset="0"/>
              <a:buChar char="•"/>
            </a:pPr>
            <a:r>
              <a:rPr kumimoji="1" lang="zh-CN" altLang="en-US" dirty="0"/>
              <a:t>考虑第一个序列</a:t>
            </a:r>
          </a:p>
        </p:txBody>
      </p:sp>
      <p:sp>
        <p:nvSpPr>
          <p:cNvPr id="15" name="矩形 14">
            <a:extLst>
              <a:ext uri="{FF2B5EF4-FFF2-40B4-BE49-F238E27FC236}">
                <a16:creationId xmlns:a16="http://schemas.microsoft.com/office/drawing/2014/main" id="{0F877403-238B-084A-3085-CF94A0BB4649}"/>
              </a:ext>
            </a:extLst>
          </p:cNvPr>
          <p:cNvSpPr/>
          <p:nvPr/>
        </p:nvSpPr>
        <p:spPr>
          <a:xfrm>
            <a:off x="6095840" y="1561832"/>
            <a:ext cx="4370042" cy="369332"/>
          </a:xfrm>
          <a:prstGeom prst="rect">
            <a:avLst/>
          </a:prstGeom>
        </p:spPr>
        <p:txBody>
          <a:bodyPr wrap="none">
            <a:spAutoFit/>
          </a:bodyPr>
          <a:lstStyle/>
          <a:p>
            <a:r>
              <a:rPr kumimoji="1" lang="zh-CN" altLang="en-US">
                <a:solidFill>
                  <a:schemeClr val="bg1">
                    <a:lumMod val="50000"/>
                  </a:schemeClr>
                </a:solidFill>
              </a:rPr>
              <a:t>进入</a:t>
            </a:r>
            <a:r>
              <a:rPr kumimoji="1" lang="en-US" altLang="zh-CN" dirty="0">
                <a:solidFill>
                  <a:schemeClr val="bg1">
                    <a:lumMod val="50000"/>
                  </a:schemeClr>
                </a:solidFill>
              </a:rPr>
              <a:t>_21</a:t>
            </a:r>
            <a:r>
              <a:rPr kumimoji="1" lang="zh-CN" altLang="en-US" dirty="0">
                <a:solidFill>
                  <a:schemeClr val="bg1">
                    <a:lumMod val="50000"/>
                  </a:schemeClr>
                </a:solidFill>
              </a:rPr>
              <a:t>世纪</a:t>
            </a:r>
            <a:r>
              <a:rPr kumimoji="1" lang="en-US" altLang="zh-CN" dirty="0">
                <a:solidFill>
                  <a:schemeClr val="bg1">
                    <a:lumMod val="50000"/>
                  </a:schemeClr>
                </a:solidFill>
              </a:rPr>
              <a:t>_</a:t>
            </a:r>
            <a:r>
              <a:rPr kumimoji="1" lang="zh-CN" altLang="en-US" dirty="0">
                <a:solidFill>
                  <a:schemeClr val="bg1">
                    <a:lumMod val="50000"/>
                  </a:schemeClr>
                </a:solidFill>
              </a:rPr>
              <a:t>以来</a:t>
            </a:r>
            <a:r>
              <a:rPr kumimoji="1" lang="en-US" altLang="zh-CN" dirty="0">
                <a:solidFill>
                  <a:schemeClr val="bg1">
                    <a:lumMod val="50000"/>
                  </a:schemeClr>
                </a:solidFill>
              </a:rPr>
              <a:t>_</a:t>
            </a:r>
            <a:r>
              <a:rPr kumimoji="1" lang="zh-CN" altLang="en-US" dirty="0">
                <a:solidFill>
                  <a:srgbClr val="FF0000"/>
                </a:solidFill>
              </a:rPr>
              <a:t>网络</a:t>
            </a:r>
            <a:r>
              <a:rPr kumimoji="1" lang="en-US" altLang="zh-CN" dirty="0">
                <a:solidFill>
                  <a:schemeClr val="bg1">
                    <a:lumMod val="50000"/>
                  </a:schemeClr>
                </a:solidFill>
              </a:rPr>
              <a:t>_</a:t>
            </a:r>
            <a:r>
              <a:rPr kumimoji="1" lang="zh-CN" altLang="en-US" dirty="0">
                <a:solidFill>
                  <a:schemeClr val="bg1">
                    <a:lumMod val="50000"/>
                  </a:schemeClr>
                </a:solidFill>
              </a:rPr>
              <a:t>信息</a:t>
            </a:r>
            <a:r>
              <a:rPr kumimoji="1" lang="en-US" altLang="zh-CN" dirty="0">
                <a:solidFill>
                  <a:schemeClr val="bg1">
                    <a:lumMod val="50000"/>
                  </a:schemeClr>
                </a:solidFill>
              </a:rPr>
              <a:t>_</a:t>
            </a:r>
            <a:r>
              <a:rPr kumimoji="1" lang="zh-CN" altLang="en-US" dirty="0">
                <a:solidFill>
                  <a:schemeClr val="bg1">
                    <a:lumMod val="50000"/>
                  </a:schemeClr>
                </a:solidFill>
              </a:rPr>
              <a:t>技术</a:t>
            </a:r>
            <a:r>
              <a:rPr kumimoji="1" lang="en-US" altLang="zh-CN" dirty="0">
                <a:solidFill>
                  <a:schemeClr val="bg1">
                    <a:lumMod val="50000"/>
                  </a:schemeClr>
                </a:solidFill>
              </a:rPr>
              <a:t>_</a:t>
            </a:r>
            <a:r>
              <a:rPr kumimoji="1" lang="zh-CN" altLang="en-US" dirty="0">
                <a:solidFill>
                  <a:schemeClr val="bg1">
                    <a:lumMod val="50000"/>
                  </a:schemeClr>
                </a:solidFill>
              </a:rPr>
              <a:t>已经</a:t>
            </a:r>
          </a:p>
        </p:txBody>
      </p:sp>
      <p:sp>
        <p:nvSpPr>
          <p:cNvPr id="16" name="文本框 15">
            <a:extLst>
              <a:ext uri="{FF2B5EF4-FFF2-40B4-BE49-F238E27FC236}">
                <a16:creationId xmlns:a16="http://schemas.microsoft.com/office/drawing/2014/main" id="{9573DB92-6BA0-02C7-F190-16D742B8107D}"/>
              </a:ext>
            </a:extLst>
          </p:cNvPr>
          <p:cNvSpPr txBox="1"/>
          <p:nvPr/>
        </p:nvSpPr>
        <p:spPr>
          <a:xfrm>
            <a:off x="5826512" y="2290238"/>
            <a:ext cx="4359349" cy="646331"/>
          </a:xfrm>
          <a:prstGeom prst="rect">
            <a:avLst/>
          </a:prstGeom>
          <a:noFill/>
        </p:spPr>
        <p:txBody>
          <a:bodyPr wrap="square" rtlCol="0">
            <a:spAutoFit/>
          </a:bodyPr>
          <a:lstStyle/>
          <a:p>
            <a:pPr marL="285750" indent="-285750">
              <a:buFont typeface="Arial" charset="0"/>
              <a:buChar char="•"/>
            </a:pPr>
            <a:r>
              <a:rPr kumimoji="1" lang="zh-CN" altLang="en-US" dirty="0"/>
              <a:t>网络就是中心词，假设它的</a:t>
            </a:r>
            <a:r>
              <a:rPr kumimoji="1" lang="en-US" altLang="zh-CN" dirty="0"/>
              <a:t>one-hot</a:t>
            </a:r>
            <a:r>
              <a:rPr kumimoji="1" lang="zh-CN" altLang="en-US" dirty="0"/>
              <a:t>编码是：</a:t>
            </a:r>
            <a:r>
              <a:rPr kumimoji="1" lang="en-US" altLang="zh-CN" dirty="0" err="1"/>
              <a:t>x</a:t>
            </a:r>
            <a:r>
              <a:rPr kumimoji="1" lang="en-US" altLang="zh-CN" baseline="-25000" dirty="0" err="1"/>
              <a:t>k</a:t>
            </a:r>
            <a:r>
              <a:rPr kumimoji="1" lang="en-US" altLang="zh-CN" dirty="0"/>
              <a:t>=00100</a:t>
            </a:r>
          </a:p>
        </p:txBody>
      </p:sp>
      <p:sp>
        <p:nvSpPr>
          <p:cNvPr id="17" name="矩形 16">
            <a:extLst>
              <a:ext uri="{FF2B5EF4-FFF2-40B4-BE49-F238E27FC236}">
                <a16:creationId xmlns:a16="http://schemas.microsoft.com/office/drawing/2014/main" id="{69C5B34F-39D3-4F2B-6D8A-7D30BFB0F306}"/>
              </a:ext>
            </a:extLst>
          </p:cNvPr>
          <p:cNvSpPr/>
          <p:nvPr/>
        </p:nvSpPr>
        <p:spPr>
          <a:xfrm>
            <a:off x="1399966" y="2724325"/>
            <a:ext cx="256811" cy="1477328"/>
          </a:xfrm>
          <a:prstGeom prst="rect">
            <a:avLst/>
          </a:prstGeom>
        </p:spPr>
        <p:txBody>
          <a:bodyPr wrap="square">
            <a:spAutoFit/>
          </a:bodyPr>
          <a:lstStyle/>
          <a:p>
            <a:r>
              <a:rPr kumimoji="1" lang="en-US" altLang="zh-CN">
                <a:solidFill>
                  <a:srgbClr val="FF0000"/>
                </a:solidFill>
              </a:rPr>
              <a:t>00100</a:t>
            </a:r>
            <a:endParaRPr kumimoji="1" lang="zh-CN" altLang="en-US" dirty="0">
              <a:solidFill>
                <a:srgbClr val="FF0000"/>
              </a:solidFill>
            </a:endParaRPr>
          </a:p>
        </p:txBody>
      </p:sp>
      <p:cxnSp>
        <p:nvCxnSpPr>
          <p:cNvPr id="18" name="直线箭头连接符 17">
            <a:extLst>
              <a:ext uri="{FF2B5EF4-FFF2-40B4-BE49-F238E27FC236}">
                <a16:creationId xmlns:a16="http://schemas.microsoft.com/office/drawing/2014/main" id="{D3033919-C60C-9AF9-F680-CE9074013127}"/>
              </a:ext>
            </a:extLst>
          </p:cNvPr>
          <p:cNvCxnSpPr/>
          <p:nvPr/>
        </p:nvCxnSpPr>
        <p:spPr>
          <a:xfrm>
            <a:off x="1025912" y="3462989"/>
            <a:ext cx="3845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118CE12-35FE-8C55-5F39-F5AA278C5692}"/>
                  </a:ext>
                </a:extLst>
              </p:cNvPr>
              <p:cNvSpPr txBox="1"/>
              <p:nvPr/>
            </p:nvSpPr>
            <p:spPr>
              <a:xfrm>
                <a:off x="6095840" y="3185990"/>
                <a:ext cx="14153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𝑊</m:t>
                          </m:r>
                        </m:e>
                        <m:sub>
                          <m:r>
                            <a:rPr kumimoji="1" lang="en-US" altLang="zh-CN" b="0" i="1" smtClean="0">
                              <a:latin typeface="Cambria Math" charset="0"/>
                            </a:rPr>
                            <m:t>𝑉</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𝑥</m:t>
                          </m:r>
                        </m:e>
                        <m:sub>
                          <m:r>
                            <a:rPr kumimoji="1" lang="en-US" altLang="zh-CN" b="0" i="1" smtClean="0">
                              <a:latin typeface="Cambria Math" charset="0"/>
                            </a:rPr>
                            <m:t>𝑘</m:t>
                          </m:r>
                        </m:sub>
                      </m:sSub>
                    </m:oMath>
                  </m:oMathPara>
                </a14:m>
                <a:endParaRPr kumimoji="1" lang="zh-CN" altLang="en-US" dirty="0"/>
              </a:p>
            </p:txBody>
          </p:sp>
        </mc:Choice>
        <mc:Fallback xmlns="">
          <p:sp>
            <p:nvSpPr>
              <p:cNvPr id="19" name="文本框 18">
                <a:extLst>
                  <a:ext uri="{FF2B5EF4-FFF2-40B4-BE49-F238E27FC236}">
                    <a16:creationId xmlns:a16="http://schemas.microsoft.com/office/drawing/2014/main" id="{D118CE12-35FE-8C55-5F39-F5AA278C5692}"/>
                  </a:ext>
                </a:extLst>
              </p:cNvPr>
              <p:cNvSpPr txBox="1">
                <a:spLocks noRot="1" noChangeAspect="1" noMove="1" noResize="1" noEditPoints="1" noAdjustHandles="1" noChangeArrowheads="1" noChangeShapeType="1" noTextEdit="1"/>
              </p:cNvSpPr>
              <p:nvPr/>
            </p:nvSpPr>
            <p:spPr>
              <a:xfrm>
                <a:off x="6095840" y="3185990"/>
                <a:ext cx="1415387" cy="276999"/>
              </a:xfrm>
              <a:prstGeom prst="rect">
                <a:avLst/>
              </a:prstGeom>
              <a:blipFill>
                <a:blip r:embed="rId7"/>
                <a:stretch>
                  <a:fillRect l="-1786" b="-181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9BF7DA1-4AAF-F94E-1C40-B55C83853627}"/>
                  </a:ext>
                </a:extLst>
              </p:cNvPr>
              <p:cNvSpPr txBox="1"/>
              <p:nvPr/>
            </p:nvSpPr>
            <p:spPr>
              <a:xfrm>
                <a:off x="6092708" y="3814616"/>
                <a:ext cx="1852622"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charset="0"/>
                            </a:rPr>
                            <m:t>𝑦</m:t>
                          </m:r>
                        </m:e>
                        <m:sub>
                          <m:r>
                            <a:rPr kumimoji="1" lang="en-US" altLang="zh-CN" b="0" i="1" smtClean="0">
                              <a:latin typeface="Cambria Math" charset="0"/>
                            </a:rPr>
                            <m:t>𝑖</m:t>
                          </m:r>
                          <m:r>
                            <a:rPr kumimoji="1" lang="en-US" altLang="zh-CN" b="0" i="1" smtClean="0">
                              <a:latin typeface="Cambria Math" charset="0"/>
                            </a:rPr>
                            <m:t>,</m:t>
                          </m:r>
                          <m:r>
                            <a:rPr kumimoji="1" lang="en-US" altLang="zh-CN" b="0" i="1" smtClean="0">
                              <a:latin typeface="Cambria Math" charset="0"/>
                            </a:rPr>
                            <m:t>𝑗</m:t>
                          </m:r>
                        </m:sub>
                      </m:sSub>
                      <m:r>
                        <a:rPr kumimoji="1" lang="en-US" altLang="zh-CN" b="0" i="1" smtClean="0">
                          <a:latin typeface="Cambria Math"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charset="0"/>
                            </a:rPr>
                            <m:t>𝑆</m:t>
                          </m:r>
                          <m:r>
                            <a:rPr kumimoji="1" lang="en-US" altLang="zh-CN" b="0" i="1" smtClean="0">
                              <a:latin typeface="Cambria Math" charset="0"/>
                            </a:rPr>
                            <m:t>(</m:t>
                          </m:r>
                          <m:r>
                            <a:rPr kumimoji="1" lang="en-US" altLang="zh-CN" b="0" i="1" smtClean="0">
                              <a:latin typeface="Cambria Math" charset="0"/>
                            </a:rPr>
                            <m:t>𝑊</m:t>
                          </m:r>
                          <m:r>
                            <a:rPr kumimoji="1" lang="en-US" altLang="zh-CN" b="0" i="1" smtClean="0">
                              <a:latin typeface="Cambria Math" charset="0"/>
                            </a:rPr>
                            <m:t>′</m:t>
                          </m:r>
                        </m:e>
                        <m:sub>
                          <m:r>
                            <a:rPr kumimoji="1" lang="en-US" altLang="zh-CN" b="0" i="1" smtClean="0">
                              <a:latin typeface="Cambria Math" charset="0"/>
                              <a:ea typeface="Cambria Math" charset="0"/>
                              <a:cs typeface="Cambria Math" charset="0"/>
                            </a:rPr>
                            <m:t>𝑁</m:t>
                          </m:r>
                          <m:r>
                            <a:rPr kumimoji="1" lang="en-US" altLang="zh-CN" b="0" i="1" smtClean="0">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𝑉</m:t>
                          </m:r>
                        </m:sub>
                      </m:sSub>
                      <m:sSub>
                        <m:sSubPr>
                          <m:ctrlPr>
                            <a:rPr kumimoji="1" lang="en-US" altLang="zh-CN" b="0" i="1" smtClean="0">
                              <a:latin typeface="Cambria Math" panose="02040503050406030204" pitchFamily="18" charset="0"/>
                            </a:rPr>
                          </m:ctrlPr>
                        </m:sSubPr>
                        <m:e>
                          <m:r>
                            <a:rPr kumimoji="1" lang="en-US" altLang="zh-CN" b="0" i="1" smtClean="0">
                              <a:latin typeface="Cambria Math" charset="0"/>
                            </a:rPr>
                            <m:t>h</m:t>
                          </m:r>
                        </m:e>
                        <m:sub>
                          <m:r>
                            <a:rPr kumimoji="1" lang="en-US" altLang="zh-CN" b="0" i="1" smtClean="0">
                              <a:latin typeface="Cambria Math" charset="0"/>
                            </a:rPr>
                            <m:t>𝑖</m:t>
                          </m:r>
                        </m:sub>
                      </m:sSub>
                      <m:r>
                        <a:rPr kumimoji="1" lang="en-US" altLang="zh-CN" b="0" i="1" smtClean="0">
                          <a:latin typeface="Cambria Math" charset="0"/>
                        </a:rPr>
                        <m:t>)</m:t>
                      </m:r>
                    </m:oMath>
                  </m:oMathPara>
                </a14:m>
                <a:endParaRPr kumimoji="1" lang="en-US" altLang="zh-CN" b="0" dirty="0"/>
              </a:p>
            </p:txBody>
          </p:sp>
        </mc:Choice>
        <mc:Fallback xmlns="">
          <p:sp>
            <p:nvSpPr>
              <p:cNvPr id="3" name="文本框 2">
                <a:extLst>
                  <a:ext uri="{FF2B5EF4-FFF2-40B4-BE49-F238E27FC236}">
                    <a16:creationId xmlns:a16="http://schemas.microsoft.com/office/drawing/2014/main" id="{E9BF7DA1-4AAF-F94E-1C40-B55C83853627}"/>
                  </a:ext>
                </a:extLst>
              </p:cNvPr>
              <p:cNvSpPr txBox="1">
                <a:spLocks noRot="1" noChangeAspect="1" noMove="1" noResize="1" noEditPoints="1" noAdjustHandles="1" noChangeArrowheads="1" noChangeShapeType="1" noTextEdit="1"/>
              </p:cNvSpPr>
              <p:nvPr/>
            </p:nvSpPr>
            <p:spPr>
              <a:xfrm>
                <a:off x="6092708" y="3814616"/>
                <a:ext cx="1852622" cy="299313"/>
              </a:xfrm>
              <a:prstGeom prst="rect">
                <a:avLst/>
              </a:prstGeom>
              <a:blipFill>
                <a:blip r:embed="rId8"/>
                <a:stretch>
                  <a:fillRect l="-2041" t="-4167" r="-4082" b="-29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A2242FD-D7CD-85E5-1F18-F1781C786EBB}"/>
                  </a:ext>
                </a:extLst>
              </p:cNvPr>
              <p:cNvSpPr txBox="1"/>
              <p:nvPr/>
            </p:nvSpPr>
            <p:spPr>
              <a:xfrm>
                <a:off x="8599202" y="3668614"/>
                <a:ext cx="1898084" cy="59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𝑆</m:t>
                      </m:r>
                      <m:d>
                        <m:dPr>
                          <m:ctrlPr>
                            <a:rPr kumimoji="1" lang="en-US" altLang="zh-CN" b="0" i="1" smtClean="0">
                              <a:latin typeface="Cambria Math" panose="02040503050406030204" pitchFamily="18" charset="0"/>
                            </a:rPr>
                          </m:ctrlPr>
                        </m:dPr>
                        <m:e>
                          <m:r>
                            <a:rPr kumimoji="1" lang="en-US" altLang="zh-CN" b="0" i="1" smtClean="0">
                              <a:latin typeface="Cambria Math" charset="0"/>
                            </a:rPr>
                            <m:t>𝑥</m:t>
                          </m:r>
                          <m:r>
                            <a:rPr kumimoji="1" lang="en-US" altLang="zh-CN" b="0" i="1" baseline="-25000" smtClean="0">
                              <a:latin typeface="Cambria Math" charset="0"/>
                            </a:rPr>
                            <m:t>𝑖</m:t>
                          </m:r>
                        </m:e>
                      </m:d>
                      <m:r>
                        <a:rPr kumimoji="1" lang="en-US" altLang="zh-CN" b="0" i="1" smtClean="0">
                          <a:latin typeface="Cambria Math" charset="0"/>
                        </a:rPr>
                        <m:t>=</m:t>
                      </m:r>
                      <m:f>
                        <m:fPr>
                          <m:ctrlPr>
                            <a:rPr kumimoji="1" lang="en-US" altLang="zh-CN" b="0" i="1" smtClean="0">
                              <a:latin typeface="Cambria Math" panose="02040503050406030204" pitchFamily="18" charset="0"/>
                            </a:rPr>
                          </m:ctrlPr>
                        </m:fPr>
                        <m:num>
                          <m:r>
                            <m:rPr>
                              <m:sty m:val="p"/>
                            </m:rPr>
                            <a:rPr kumimoji="1" lang="en-US" altLang="zh-CN" b="0" i="0" smtClean="0">
                              <a:latin typeface="Cambria Math" charset="0"/>
                            </a:rPr>
                            <m:t>exp</m:t>
                          </m:r>
                          <m:r>
                            <a:rPr kumimoji="1" lang="en-US" altLang="zh-CN" b="0" i="1" smtClean="0">
                              <a:latin typeface="Cambria Math" charset="0"/>
                            </a:rPr>
                            <m:t>⁡(</m:t>
                          </m:r>
                          <m:r>
                            <a:rPr kumimoji="1" lang="en-US" altLang="zh-CN" b="0" i="1" smtClean="0">
                              <a:latin typeface="Cambria Math" charset="0"/>
                            </a:rPr>
                            <m:t>𝑥𝑖</m:t>
                          </m:r>
                          <m:r>
                            <a:rPr kumimoji="1" lang="en-US" altLang="zh-CN" b="0" i="1" smtClean="0">
                              <a:latin typeface="Cambria Math" charset="0"/>
                            </a:rPr>
                            <m:t>)</m:t>
                          </m:r>
                        </m:num>
                        <m:den>
                          <m:nary>
                            <m:naryPr>
                              <m:chr m:val="∑"/>
                              <m:limLoc m:val="subSup"/>
                              <m:supHide m:val="on"/>
                              <m:ctrlPr>
                                <a:rPr kumimoji="1" lang="en-US" altLang="zh-CN" b="0" i="1" smtClean="0">
                                  <a:latin typeface="Cambria Math" panose="02040503050406030204" pitchFamily="18" charset="0"/>
                                </a:rPr>
                              </m:ctrlPr>
                            </m:naryPr>
                            <m:sub>
                              <m:r>
                                <m:rPr>
                                  <m:brk m:alnAt="9"/>
                                </m:rPr>
                                <a:rPr kumimoji="1" lang="en-US" altLang="zh-CN" b="0" i="1" smtClean="0">
                                  <a:latin typeface="Cambria Math" charset="0"/>
                                </a:rPr>
                                <m:t>𝑖</m:t>
                              </m:r>
                            </m:sub>
                            <m:sup/>
                            <m:e>
                              <m:r>
                                <m:rPr>
                                  <m:sty m:val="p"/>
                                </m:rPr>
                                <a:rPr kumimoji="1" lang="en-US" altLang="zh-CN">
                                  <a:latin typeface="Cambria Math" charset="0"/>
                                </a:rPr>
                                <m:t>exp</m:t>
                              </m:r>
                              <m:r>
                                <a:rPr kumimoji="1" lang="en-US" altLang="zh-CN" i="1">
                                  <a:latin typeface="Cambria Math" charset="0"/>
                                </a:rPr>
                                <m:t>⁡(</m:t>
                              </m:r>
                              <m:r>
                                <a:rPr kumimoji="1" lang="en-US" altLang="zh-CN" i="1">
                                  <a:latin typeface="Cambria Math" charset="0"/>
                                </a:rPr>
                                <m:t>𝑥𝑖</m:t>
                              </m:r>
                              <m:r>
                                <a:rPr kumimoji="1" lang="en-US" altLang="zh-CN" i="1">
                                  <a:latin typeface="Cambria Math" charset="0"/>
                                </a:rPr>
                                <m:t>)</m:t>
                              </m:r>
                            </m:e>
                          </m:nary>
                        </m:den>
                      </m:f>
                    </m:oMath>
                  </m:oMathPara>
                </a14:m>
                <a:endParaRPr kumimoji="1" lang="zh-CN" altLang="en-US" dirty="0"/>
              </a:p>
            </p:txBody>
          </p:sp>
        </mc:Choice>
        <mc:Fallback xmlns="">
          <p:sp>
            <p:nvSpPr>
              <p:cNvPr id="5" name="文本框 4">
                <a:extLst>
                  <a:ext uri="{FF2B5EF4-FFF2-40B4-BE49-F238E27FC236}">
                    <a16:creationId xmlns:a16="http://schemas.microsoft.com/office/drawing/2014/main" id="{9A2242FD-D7CD-85E5-1F18-F1781C786EBB}"/>
                  </a:ext>
                </a:extLst>
              </p:cNvPr>
              <p:cNvSpPr txBox="1">
                <a:spLocks noRot="1" noChangeAspect="1" noMove="1" noResize="1" noEditPoints="1" noAdjustHandles="1" noChangeArrowheads="1" noChangeShapeType="1" noTextEdit="1"/>
              </p:cNvSpPr>
              <p:nvPr/>
            </p:nvSpPr>
            <p:spPr>
              <a:xfrm>
                <a:off x="8599202" y="3668614"/>
                <a:ext cx="1898084" cy="591316"/>
              </a:xfrm>
              <a:prstGeom prst="rect">
                <a:avLst/>
              </a:prstGeom>
              <a:blipFill>
                <a:blip r:embed="rId9"/>
                <a:stretch>
                  <a:fillRect l="-2000" t="-25000" r="-3333" b="-110417"/>
                </a:stretch>
              </a:blipFill>
            </p:spPr>
            <p:txBody>
              <a:bodyPr/>
              <a:lstStyle/>
              <a:p>
                <a:r>
                  <a:rPr lang="zh-CN" altLang="en-US">
                    <a:noFill/>
                  </a:rPr>
                  <a:t> </a:t>
                </a:r>
              </a:p>
            </p:txBody>
          </p:sp>
        </mc:Fallback>
      </mc:AlternateContent>
      <p:sp>
        <p:nvSpPr>
          <p:cNvPr id="9" name="椭圆 8">
            <a:extLst>
              <a:ext uri="{FF2B5EF4-FFF2-40B4-BE49-F238E27FC236}">
                <a16:creationId xmlns:a16="http://schemas.microsoft.com/office/drawing/2014/main" id="{E86B2541-2608-8521-0E33-A0B31E1FC287}"/>
              </a:ext>
            </a:extLst>
          </p:cNvPr>
          <p:cNvSpPr/>
          <p:nvPr/>
        </p:nvSpPr>
        <p:spPr>
          <a:xfrm>
            <a:off x="3925482" y="2590250"/>
            <a:ext cx="635430" cy="1669680"/>
          </a:xfrm>
          <a:prstGeom prst="ellipse">
            <a:avLst/>
          </a:prstGeom>
          <a:solidFill>
            <a:schemeClr val="accent6">
              <a:lumMod val="60000"/>
              <a:lumOff val="4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DC5288A9-49C8-2199-E6E0-D13E747C6B16}"/>
              </a:ext>
            </a:extLst>
          </p:cNvPr>
          <p:cNvSpPr txBox="1"/>
          <p:nvPr/>
        </p:nvSpPr>
        <p:spPr>
          <a:xfrm>
            <a:off x="5827031" y="4520052"/>
            <a:ext cx="5002078" cy="1477328"/>
          </a:xfrm>
          <a:prstGeom prst="rect">
            <a:avLst/>
          </a:prstGeom>
          <a:noFill/>
        </p:spPr>
        <p:txBody>
          <a:bodyPr wrap="square" rtlCol="0">
            <a:spAutoFit/>
          </a:bodyPr>
          <a:lstStyle/>
          <a:p>
            <a:pPr marL="285750" indent="-285750">
              <a:buFont typeface="Arial" charset="0"/>
              <a:buChar char="•"/>
            </a:pPr>
            <a:r>
              <a:rPr kumimoji="1" lang="en-US" altLang="zh-CN" dirty="0" err="1"/>
              <a:t>y</a:t>
            </a:r>
            <a:r>
              <a:rPr kumimoji="1" lang="en-US" altLang="zh-CN" baseline="-25000" dirty="0" err="1"/>
              <a:t>i,j</a:t>
            </a:r>
            <a:r>
              <a:rPr kumimoji="1" lang="zh-CN" altLang="en-US" dirty="0"/>
              <a:t>表示的是上下文中的第</a:t>
            </a:r>
            <a:r>
              <a:rPr kumimoji="1" lang="en-US" altLang="zh-CN" dirty="0" err="1"/>
              <a:t>i</a:t>
            </a:r>
            <a:r>
              <a:rPr kumimoji="1" lang="zh-CN" altLang="en-US" dirty="0"/>
              <a:t>个单词隶属于单词表中第</a:t>
            </a:r>
            <a:r>
              <a:rPr kumimoji="1" lang="en-US" altLang="zh-CN" dirty="0"/>
              <a:t>j</a:t>
            </a:r>
            <a:r>
              <a:rPr kumimoji="1" lang="zh-CN" altLang="en-US" dirty="0"/>
              <a:t>个单词的概率</a:t>
            </a:r>
          </a:p>
          <a:p>
            <a:pPr marL="285750" indent="-285750">
              <a:buFont typeface="Arial" charset="0"/>
              <a:buChar char="•"/>
            </a:pPr>
            <a:r>
              <a:rPr kumimoji="1" lang="zh-CN" altLang="en-US" dirty="0"/>
              <a:t>给定了上下文，要让这个</a:t>
            </a:r>
            <a:r>
              <a:rPr kumimoji="1" lang="en-US" altLang="zh-CN" dirty="0"/>
              <a:t>y</a:t>
            </a:r>
            <a:r>
              <a:rPr kumimoji="1" lang="zh-CN" altLang="en-US" dirty="0"/>
              <a:t>最大，从而梯度下降，更新</a:t>
            </a:r>
            <a:r>
              <a:rPr kumimoji="1" lang="en-US" altLang="zh-CN" dirty="0"/>
              <a:t>W‘</a:t>
            </a:r>
            <a:endParaRPr kumimoji="1" lang="zh-CN" altLang="en-US" dirty="0"/>
          </a:p>
          <a:p>
            <a:pPr marL="285750" indent="-285750">
              <a:buFont typeface="Arial" charset="0"/>
              <a:buChar char="•"/>
            </a:pPr>
            <a:r>
              <a:rPr kumimoji="1" lang="en-US" altLang="zh-CN" dirty="0">
                <a:solidFill>
                  <a:srgbClr val="FF0000"/>
                </a:solidFill>
              </a:rPr>
              <a:t>W</a:t>
            </a:r>
            <a:r>
              <a:rPr kumimoji="1" lang="zh-CN" altLang="en-US" dirty="0">
                <a:solidFill>
                  <a:srgbClr val="FF0000"/>
                </a:solidFill>
              </a:rPr>
              <a:t>就存储了所有单词的词向量</a:t>
            </a:r>
            <a:endParaRPr kumimoji="1" lang="en-US" altLang="zh-CN" dirty="0">
              <a:solidFill>
                <a:srgbClr val="FF0000"/>
              </a:solidFill>
            </a:endParaRPr>
          </a:p>
        </p:txBody>
      </p:sp>
    </p:spTree>
    <p:extLst>
      <p:ext uri="{BB962C8B-B14F-4D97-AF65-F5344CB8AC3E}">
        <p14:creationId xmlns:p14="http://schemas.microsoft.com/office/powerpoint/2010/main" val="2609835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Weak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Points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B2BC2650-46DC-95C2-2DE7-FC0E8E071EC5}"/>
              </a:ext>
            </a:extLst>
          </p:cNvPr>
          <p:cNvSpPr/>
          <p:nvPr/>
        </p:nvSpPr>
        <p:spPr>
          <a:xfrm>
            <a:off x="583310" y="6277460"/>
            <a:ext cx="11608690" cy="307777"/>
          </a:xfrm>
          <a:prstGeom prst="rect">
            <a:avLst/>
          </a:prstGeom>
        </p:spPr>
        <p:txBody>
          <a:bodyPr wrap="square">
            <a:spAutoFit/>
          </a:bodyPr>
          <a:lstStyle/>
          <a:p>
            <a:r>
              <a:rPr lang="en-US" altLang="zh-CN" sz="1400" dirty="0" err="1">
                <a:solidFill>
                  <a:srgbClr val="222222"/>
                </a:solidFill>
                <a:latin typeface="Arial" charset="0"/>
              </a:rPr>
              <a:t>Mikolov</a:t>
            </a:r>
            <a:r>
              <a:rPr lang="en-US" altLang="zh-CN" sz="1400" dirty="0">
                <a:solidFill>
                  <a:srgbClr val="222222"/>
                </a:solidFill>
                <a:latin typeface="Arial" charset="0"/>
              </a:rPr>
              <a:t>, Tomas; et al. "Efficient Estimation of Word Representations in Vector Space". </a:t>
            </a:r>
            <a:r>
              <a:rPr lang="en-US" altLang="zh-CN" sz="1400" dirty="0">
                <a:solidFill>
                  <a:srgbClr val="0B0080"/>
                </a:solidFill>
                <a:latin typeface="Arial" charset="0"/>
                <a:hlinkClick r:id="rId4" tooltip="ArXiv"/>
              </a:rPr>
              <a:t>arXiv</a:t>
            </a:r>
            <a:r>
              <a:rPr lang="en-US" altLang="zh-CN" sz="1400" dirty="0">
                <a:solidFill>
                  <a:srgbClr val="222222"/>
                </a:solidFill>
                <a:latin typeface="Arial" charset="0"/>
              </a:rPr>
              <a:t>:</a:t>
            </a:r>
            <a:r>
              <a:rPr lang="en-US" altLang="zh-CN" sz="1400" dirty="0">
                <a:solidFill>
                  <a:srgbClr val="663366"/>
                </a:solidFill>
                <a:latin typeface="Arial" charset="0"/>
                <a:hlinkClick r:id="rId5"/>
              </a:rPr>
              <a:t>1301.3781</a:t>
            </a:r>
            <a:r>
              <a:rPr lang="en-US" altLang="zh-CN" sz="1400" dirty="0">
                <a:solidFill>
                  <a:srgbClr val="222222"/>
                </a:solidFill>
                <a:latin typeface="Arial" charset="0"/>
              </a:rPr>
              <a:t> </a:t>
            </a:r>
            <a:endParaRPr lang="zh-CN" altLang="en-US" sz="1400" dirty="0"/>
          </a:p>
        </p:txBody>
      </p:sp>
      <p:sp>
        <p:nvSpPr>
          <p:cNvPr id="6" name="文本框 5">
            <a:extLst>
              <a:ext uri="{FF2B5EF4-FFF2-40B4-BE49-F238E27FC236}">
                <a16:creationId xmlns:a16="http://schemas.microsoft.com/office/drawing/2014/main" id="{6C54982E-74EE-1703-ED3C-BF9838130E30}"/>
              </a:ext>
            </a:extLst>
          </p:cNvPr>
          <p:cNvSpPr txBox="1"/>
          <p:nvPr/>
        </p:nvSpPr>
        <p:spPr>
          <a:xfrm>
            <a:off x="724829" y="1900770"/>
            <a:ext cx="10134600" cy="2308324"/>
          </a:xfrm>
          <a:prstGeom prst="rect">
            <a:avLst/>
          </a:prstGeom>
          <a:noFill/>
        </p:spPr>
        <p:txBody>
          <a:bodyPr wrap="square" rtlCol="0">
            <a:spAutoFit/>
          </a:bodyPr>
          <a:lstStyle/>
          <a:p>
            <a:pPr marL="285750"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待更新的参数有</a:t>
            </a:r>
            <a:r>
              <a:rPr kumimoji="1" lang="en-US" altLang="zh-CN" sz="2400" dirty="0">
                <a:latin typeface="Arial" panose="020B0604020202020204" pitchFamily="34" charset="0"/>
                <a:ea typeface="SimSun" panose="02010600030101010101" pitchFamily="2" charset="-122"/>
                <a:cs typeface="Arial" panose="020B0604020202020204" pitchFamily="34" charset="0"/>
              </a:rPr>
              <a:t>N*V</a:t>
            </a:r>
            <a:r>
              <a:rPr kumimoji="1" lang="zh-CN" altLang="en-US" sz="2400" dirty="0">
                <a:latin typeface="Arial" panose="020B0604020202020204" pitchFamily="34" charset="0"/>
                <a:ea typeface="SimSun" panose="02010600030101010101" pitchFamily="2" charset="-122"/>
                <a:cs typeface="Arial" panose="020B0604020202020204" pitchFamily="34" charset="0"/>
              </a:rPr>
              <a:t>个，</a:t>
            </a:r>
            <a:r>
              <a:rPr kumimoji="1" lang="en-US" altLang="zh-CN" sz="2400" dirty="0">
                <a:latin typeface="Arial" panose="020B0604020202020204" pitchFamily="34" charset="0"/>
                <a:ea typeface="SimSun" panose="02010600030101010101" pitchFamily="2" charset="-122"/>
                <a:cs typeface="Arial" panose="020B0604020202020204" pitchFamily="34" charset="0"/>
              </a:rPr>
              <a:t>N</a:t>
            </a:r>
            <a:r>
              <a:rPr kumimoji="1" lang="zh-CN" altLang="en-US" sz="2400" dirty="0">
                <a:latin typeface="Arial" panose="020B0604020202020204" pitchFamily="34" charset="0"/>
                <a:ea typeface="SimSun" panose="02010600030101010101" pitchFamily="2" charset="-122"/>
                <a:cs typeface="Arial" panose="020B0604020202020204" pitchFamily="34" charset="0"/>
              </a:rPr>
              <a:t>为词向量的维度，</a:t>
            </a:r>
            <a:r>
              <a:rPr kumimoji="1" lang="en-US" altLang="zh-CN" sz="2400" dirty="0">
                <a:latin typeface="Arial" panose="020B0604020202020204" pitchFamily="34" charset="0"/>
                <a:ea typeface="SimSun" panose="02010600030101010101" pitchFamily="2" charset="-122"/>
                <a:cs typeface="Arial" panose="020B0604020202020204" pitchFamily="34" charset="0"/>
              </a:rPr>
              <a:t>V</a:t>
            </a:r>
            <a:r>
              <a:rPr kumimoji="1" lang="zh-CN" altLang="en-US" sz="2400" dirty="0">
                <a:latin typeface="Arial" panose="020B0604020202020204" pitchFamily="34" charset="0"/>
                <a:ea typeface="SimSun" panose="02010600030101010101" pitchFamily="2" charset="-122"/>
                <a:cs typeface="Arial" panose="020B0604020202020204" pitchFamily="34" charset="0"/>
              </a:rPr>
              <a:t>为单词表中单词的数量</a:t>
            </a:r>
          </a:p>
          <a:p>
            <a:pPr marL="285750"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每次只能更新一个单词</a:t>
            </a:r>
          </a:p>
          <a:p>
            <a:pPr marL="742950" lvl="1"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对于大语料来说，</a:t>
            </a:r>
            <a:r>
              <a:rPr kumimoji="1" lang="en-US" altLang="zh-CN" sz="2400" dirty="0">
                <a:latin typeface="Arial" panose="020B0604020202020204" pitchFamily="34" charset="0"/>
                <a:ea typeface="SimSun" panose="02010600030101010101" pitchFamily="2" charset="-122"/>
                <a:cs typeface="Arial" panose="020B0604020202020204" pitchFamily="34" charset="0"/>
              </a:rPr>
              <a:t>V</a:t>
            </a:r>
            <a:r>
              <a:rPr kumimoji="1" lang="zh-CN" altLang="en-US" sz="2400" dirty="0">
                <a:latin typeface="Arial" panose="020B0604020202020204" pitchFamily="34" charset="0"/>
                <a:ea typeface="SimSun" panose="02010600030101010101" pitchFamily="2" charset="-122"/>
                <a:cs typeface="Arial" panose="020B0604020202020204" pitchFamily="34" charset="0"/>
              </a:rPr>
              <a:t>很大，所以更新很慢</a:t>
            </a:r>
          </a:p>
          <a:p>
            <a:pPr marL="285750" indent="-285750">
              <a:buFont typeface="Arial" charset="0"/>
              <a:buChar char="•"/>
            </a:pPr>
            <a:r>
              <a:rPr kumimoji="1" lang="zh-CN" altLang="en-US" sz="2400" dirty="0">
                <a:latin typeface="Arial" panose="020B0604020202020204" pitchFamily="34" charset="0"/>
                <a:ea typeface="SimSun" panose="02010600030101010101" pitchFamily="2" charset="-122"/>
                <a:cs typeface="Arial" panose="020B0604020202020204" pitchFamily="34" charset="0"/>
              </a:rPr>
              <a:t>解决问题的途径：</a:t>
            </a:r>
          </a:p>
          <a:p>
            <a:pPr marL="742950" lvl="1" indent="-285750">
              <a:buFont typeface="Arial" charset="0"/>
              <a:buChar char="•"/>
            </a:pPr>
            <a:r>
              <a:rPr kumimoji="1" lang="en-US" altLang="zh-CN" sz="2400" dirty="0">
                <a:latin typeface="Arial" panose="020B0604020202020204" pitchFamily="34" charset="0"/>
                <a:ea typeface="SimSun" panose="02010600030101010101" pitchFamily="2" charset="-122"/>
                <a:cs typeface="Arial" panose="020B0604020202020204" pitchFamily="34" charset="0"/>
              </a:rPr>
              <a:t>Hierarchical</a:t>
            </a:r>
            <a:r>
              <a:rPr kumimoji="1" lang="zh-CN" altLang="en-US" sz="2400" dirty="0">
                <a:latin typeface="Arial" panose="020B0604020202020204" pitchFamily="34" charset="0"/>
                <a:ea typeface="SimSun" panose="02010600030101010101" pitchFamily="2" charset="-122"/>
                <a:cs typeface="Arial" panose="020B0604020202020204" pitchFamily="34" charset="0"/>
              </a:rPr>
              <a:t> </a:t>
            </a:r>
            <a:r>
              <a:rPr kumimoji="1" lang="en-US" altLang="zh-CN" sz="2400" dirty="0" err="1">
                <a:latin typeface="Arial" panose="020B0604020202020204" pitchFamily="34" charset="0"/>
                <a:ea typeface="SimSun" panose="02010600030101010101" pitchFamily="2" charset="-122"/>
                <a:cs typeface="Arial" panose="020B0604020202020204" pitchFamily="34" charset="0"/>
              </a:rPr>
              <a:t>softmax</a:t>
            </a:r>
            <a:r>
              <a:rPr kumimoji="1" lang="zh-CN" altLang="en-US" sz="2400" dirty="0">
                <a:latin typeface="Arial" panose="020B0604020202020204" pitchFamily="34" charset="0"/>
                <a:ea typeface="SimSun" panose="02010600030101010101" pitchFamily="2" charset="-122"/>
                <a:cs typeface="Arial" panose="020B0604020202020204" pitchFamily="34" charset="0"/>
              </a:rPr>
              <a:t>（层次软最大）</a:t>
            </a:r>
          </a:p>
          <a:p>
            <a:pPr marL="742950" lvl="1" indent="-285750">
              <a:buFont typeface="Arial" charset="0"/>
              <a:buChar char="•"/>
            </a:pPr>
            <a:r>
              <a:rPr kumimoji="1" lang="en-US" altLang="zh-CN" sz="2400" dirty="0">
                <a:latin typeface="Arial" panose="020B0604020202020204" pitchFamily="34" charset="0"/>
                <a:ea typeface="SimSun" panose="02010600030101010101" pitchFamily="2" charset="-122"/>
                <a:cs typeface="Arial" panose="020B0604020202020204" pitchFamily="34" charset="0"/>
              </a:rPr>
              <a:t>Negative</a:t>
            </a:r>
            <a:r>
              <a:rPr kumimoji="1" lang="zh-CN" altLang="en-US" sz="2400" dirty="0">
                <a:latin typeface="Arial" panose="020B0604020202020204" pitchFamily="34" charset="0"/>
                <a:ea typeface="SimSun" panose="02010600030101010101" pitchFamily="2" charset="-122"/>
                <a:cs typeface="Arial" panose="020B0604020202020204" pitchFamily="34" charset="0"/>
              </a:rPr>
              <a:t> </a:t>
            </a:r>
            <a:r>
              <a:rPr kumimoji="1" lang="en-US" altLang="zh-CN" sz="2400" dirty="0">
                <a:latin typeface="Arial" panose="020B0604020202020204" pitchFamily="34" charset="0"/>
                <a:ea typeface="SimSun" panose="02010600030101010101" pitchFamily="2" charset="-122"/>
                <a:cs typeface="Arial" panose="020B0604020202020204" pitchFamily="34" charset="0"/>
              </a:rPr>
              <a:t>sampling</a:t>
            </a:r>
            <a:r>
              <a:rPr kumimoji="1" lang="zh-CN" altLang="en-US" sz="2400" dirty="0">
                <a:latin typeface="Arial" panose="020B0604020202020204" pitchFamily="34" charset="0"/>
                <a:ea typeface="SimSun" panose="02010600030101010101" pitchFamily="2" charset="-122"/>
                <a:cs typeface="Arial" panose="020B0604020202020204" pitchFamily="34" charset="0"/>
              </a:rPr>
              <a:t>（负采样）</a:t>
            </a:r>
          </a:p>
        </p:txBody>
      </p:sp>
    </p:spTree>
    <p:extLst>
      <p:ext uri="{BB962C8B-B14F-4D97-AF65-F5344CB8AC3E}">
        <p14:creationId xmlns:p14="http://schemas.microsoft.com/office/powerpoint/2010/main" val="116768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Hierarchical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Softmax</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内容占位符 2">
            <a:extLst>
              <a:ext uri="{FF2B5EF4-FFF2-40B4-BE49-F238E27FC236}">
                <a16:creationId xmlns:a16="http://schemas.microsoft.com/office/drawing/2014/main" id="{1719F2F1-8ADD-ACB5-724C-E08107A5F8E0}"/>
              </a:ext>
            </a:extLst>
          </p:cNvPr>
          <p:cNvSpPr>
            <a:spLocks noGrp="1"/>
          </p:cNvSpPr>
          <p:nvPr>
            <p:ph idx="1"/>
          </p:nvPr>
        </p:nvSpPr>
        <p:spPr>
          <a:xfrm>
            <a:off x="635619" y="1912155"/>
            <a:ext cx="5193123" cy="3581400"/>
          </a:xfrm>
        </p:spPr>
        <p:txBody>
          <a:bodyPr>
            <a:normAutofit/>
          </a:bodyPr>
          <a:lstStyle/>
          <a:p>
            <a:pPr>
              <a:buFont typeface="Wingdings" pitchFamily="2" charset="2"/>
              <a:buChar char="l"/>
            </a:pPr>
            <a:r>
              <a:rPr kumimoji="1" lang="zh-CN" altLang="en-US" sz="2000" dirty="0">
                <a:latin typeface="Arial" panose="020B0604020202020204" pitchFamily="34" charset="0"/>
                <a:ea typeface="Weibei SC" charset="-122"/>
                <a:cs typeface="Arial" panose="020B0604020202020204" pitchFamily="34" charset="0"/>
              </a:rPr>
              <a:t>解决思路是，将输出端做成一个</a:t>
            </a:r>
            <a:r>
              <a:rPr kumimoji="1" lang="en-US" altLang="zh-CN" sz="2000" dirty="0" err="1">
                <a:latin typeface="Arial" panose="020B0604020202020204" pitchFamily="34" charset="0"/>
                <a:ea typeface="Weibei SC" charset="-122"/>
                <a:cs typeface="Arial" panose="020B0604020202020204" pitchFamily="34" charset="0"/>
              </a:rPr>
              <a:t>Hauffman</a:t>
            </a:r>
            <a:r>
              <a:rPr kumimoji="1" lang="zh-CN" altLang="en-US" sz="2000" dirty="0">
                <a:latin typeface="Arial" panose="020B0604020202020204" pitchFamily="34" charset="0"/>
                <a:ea typeface="Weibei SC" charset="-122"/>
                <a:cs typeface="Arial" panose="020B0604020202020204" pitchFamily="34" charset="0"/>
              </a:rPr>
              <a:t>树</a:t>
            </a:r>
            <a:r>
              <a:rPr kumimoji="1" lang="en-US" altLang="zh-CN" sz="2000" dirty="0">
                <a:latin typeface="Arial" panose="020B0604020202020204" pitchFamily="34" charset="0"/>
                <a:ea typeface="Weibei SC" charset="-122"/>
                <a:cs typeface="Arial" panose="020B0604020202020204" pitchFamily="34" charset="0"/>
              </a:rPr>
              <a:t>——</a:t>
            </a:r>
            <a:r>
              <a:rPr kumimoji="1" lang="zh-CN" altLang="en-US" sz="2000" dirty="0">
                <a:latin typeface="Arial" panose="020B0604020202020204" pitchFamily="34" charset="0"/>
                <a:ea typeface="Weibei SC" charset="-122"/>
                <a:cs typeface="Arial" panose="020B0604020202020204" pitchFamily="34" charset="0"/>
              </a:rPr>
              <a:t>可以对所有单词进行最短编码的树状结构</a:t>
            </a:r>
            <a:endParaRPr kumimoji="1" lang="en-US" altLang="zh-CN" sz="2000" dirty="0">
              <a:latin typeface="Arial" panose="020B0604020202020204" pitchFamily="34" charset="0"/>
              <a:ea typeface="Weibei SC" charset="-122"/>
              <a:cs typeface="Arial" panose="020B0604020202020204" pitchFamily="34" charset="0"/>
            </a:endParaRPr>
          </a:p>
          <a:p>
            <a:pPr>
              <a:buFont typeface="Wingdings" pitchFamily="2" charset="2"/>
              <a:buChar char="l"/>
            </a:pPr>
            <a:r>
              <a:rPr kumimoji="1" lang="zh-CN" altLang="en-US" sz="2000" dirty="0">
                <a:latin typeface="Arial" panose="020B0604020202020204" pitchFamily="34" charset="0"/>
                <a:ea typeface="Weibei SC" charset="-122"/>
                <a:cs typeface="Arial" panose="020B0604020202020204" pitchFamily="34" charset="0"/>
              </a:rPr>
              <a:t>分为两个步骤：</a:t>
            </a:r>
          </a:p>
          <a:p>
            <a:pPr lvl="1">
              <a:buFont typeface="Wingdings" pitchFamily="2" charset="2"/>
              <a:buChar char="l"/>
            </a:pPr>
            <a:r>
              <a:rPr kumimoji="1" lang="zh-CN" altLang="en-US" sz="1600" dirty="0">
                <a:latin typeface="Arial" panose="020B0604020202020204" pitchFamily="34" charset="0"/>
                <a:ea typeface="Weibei SC" charset="-122"/>
                <a:cs typeface="Arial" panose="020B0604020202020204" pitchFamily="34" charset="0"/>
              </a:rPr>
              <a:t>构建</a:t>
            </a:r>
            <a:r>
              <a:rPr kumimoji="1" lang="en-US" altLang="zh-CN" sz="1600" dirty="0" err="1">
                <a:latin typeface="Arial" panose="020B0604020202020204" pitchFamily="34" charset="0"/>
                <a:ea typeface="Weibei SC" charset="-122"/>
                <a:cs typeface="Arial" panose="020B0604020202020204" pitchFamily="34" charset="0"/>
              </a:rPr>
              <a:t>Hauffman</a:t>
            </a:r>
            <a:r>
              <a:rPr kumimoji="1" lang="zh-CN" altLang="en-US" sz="1600" dirty="0">
                <a:latin typeface="Arial" panose="020B0604020202020204" pitchFamily="34" charset="0"/>
                <a:ea typeface="Weibei SC" charset="-122"/>
                <a:cs typeface="Arial" panose="020B0604020202020204" pitchFamily="34" charset="0"/>
              </a:rPr>
              <a:t>树：每个节点都有一个可训练的参数，所有的单词都位于叶节点上</a:t>
            </a:r>
          </a:p>
          <a:p>
            <a:pPr lvl="1">
              <a:buFont typeface="Wingdings" pitchFamily="2" charset="2"/>
              <a:buChar char="l"/>
            </a:pPr>
            <a:r>
              <a:rPr kumimoji="1" lang="zh-CN" altLang="en-US" sz="1600" dirty="0">
                <a:latin typeface="Arial" panose="020B0604020202020204" pitchFamily="34" charset="0"/>
                <a:ea typeface="Weibei SC" charset="-122"/>
                <a:cs typeface="Arial" panose="020B0604020202020204" pitchFamily="34" charset="0"/>
              </a:rPr>
              <a:t>训练</a:t>
            </a:r>
          </a:p>
          <a:p>
            <a:pPr>
              <a:buFont typeface="Wingdings" pitchFamily="2" charset="2"/>
              <a:buChar char="l"/>
            </a:pPr>
            <a:r>
              <a:rPr kumimoji="1" lang="zh-CN" altLang="en-US" sz="2000" dirty="0">
                <a:latin typeface="Arial" panose="020B0604020202020204" pitchFamily="34" charset="0"/>
                <a:ea typeface="Weibei SC" charset="-122"/>
                <a:cs typeface="Arial" panose="020B0604020202020204" pitchFamily="34" charset="0"/>
              </a:rPr>
              <a:t>好处：每一次训练会更新一条分支上的所有参数，这些参数会影响</a:t>
            </a:r>
            <a:r>
              <a:rPr kumimoji="1" lang="en-US" altLang="zh-CN" sz="2000" dirty="0">
                <a:latin typeface="Arial" panose="020B0604020202020204" pitchFamily="34" charset="0"/>
                <a:ea typeface="Weibei SC" charset="-122"/>
                <a:cs typeface="Arial" panose="020B0604020202020204" pitchFamily="34" charset="0"/>
              </a:rPr>
              <a:t>2</a:t>
            </a:r>
            <a:r>
              <a:rPr kumimoji="1" lang="en-US" altLang="zh-CN" sz="2000" baseline="30000" dirty="0">
                <a:latin typeface="Arial" panose="020B0604020202020204" pitchFamily="34" charset="0"/>
                <a:ea typeface="Weibei SC" charset="-122"/>
                <a:cs typeface="Arial" panose="020B0604020202020204" pitchFamily="34" charset="0"/>
              </a:rPr>
              <a:t>l-1</a:t>
            </a:r>
            <a:r>
              <a:rPr kumimoji="1" lang="zh-CN" altLang="en-US" sz="2000" dirty="0">
                <a:latin typeface="Arial" panose="020B0604020202020204" pitchFamily="34" charset="0"/>
                <a:ea typeface="Weibei SC" charset="-122"/>
                <a:cs typeface="Arial" panose="020B0604020202020204" pitchFamily="34" charset="0"/>
              </a:rPr>
              <a:t>单词</a:t>
            </a:r>
          </a:p>
        </p:txBody>
      </p:sp>
      <p:pic>
        <p:nvPicPr>
          <p:cNvPr id="4" name="图片 3">
            <a:extLst>
              <a:ext uri="{FF2B5EF4-FFF2-40B4-BE49-F238E27FC236}">
                <a16:creationId xmlns:a16="http://schemas.microsoft.com/office/drawing/2014/main" id="{EA596F3C-5C49-8985-4C96-A62D390B8A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54325" y="1123598"/>
            <a:ext cx="5813011" cy="5441801"/>
          </a:xfrm>
          <a:prstGeom prst="rect">
            <a:avLst/>
          </a:prstGeom>
        </p:spPr>
      </p:pic>
      <p:pic>
        <p:nvPicPr>
          <p:cNvPr id="5" name="图片 4">
            <a:extLst>
              <a:ext uri="{FF2B5EF4-FFF2-40B4-BE49-F238E27FC236}">
                <a16:creationId xmlns:a16="http://schemas.microsoft.com/office/drawing/2014/main" id="{4300E982-E7CB-7EC2-7851-7F1981A0F631}"/>
              </a:ext>
            </a:extLst>
          </p:cNvPr>
          <p:cNvPicPr>
            <a:picLocks noChangeAspect="1"/>
          </p:cNvPicPr>
          <p:nvPr/>
        </p:nvPicPr>
        <p:blipFill>
          <a:blip r:embed="rId5"/>
          <a:stretch>
            <a:fillRect/>
          </a:stretch>
        </p:blipFill>
        <p:spPr>
          <a:xfrm>
            <a:off x="724829" y="4968468"/>
            <a:ext cx="4671055" cy="709308"/>
          </a:xfrm>
          <a:prstGeom prst="rect">
            <a:avLst/>
          </a:prstGeom>
        </p:spPr>
      </p:pic>
      <p:sp>
        <p:nvSpPr>
          <p:cNvPr id="9" name="矩形 8">
            <a:extLst>
              <a:ext uri="{FF2B5EF4-FFF2-40B4-BE49-F238E27FC236}">
                <a16:creationId xmlns:a16="http://schemas.microsoft.com/office/drawing/2014/main" id="{E2CDE99E-45C1-D6CA-39DE-47278632937F}"/>
              </a:ext>
            </a:extLst>
          </p:cNvPr>
          <p:cNvSpPr/>
          <p:nvPr/>
        </p:nvSpPr>
        <p:spPr>
          <a:xfrm>
            <a:off x="635619" y="5734402"/>
            <a:ext cx="5431948" cy="830997"/>
          </a:xfrm>
          <a:prstGeom prst="rect">
            <a:avLst/>
          </a:prstGeom>
        </p:spPr>
        <p:txBody>
          <a:bodyPr wrap="square">
            <a:spAutoFit/>
          </a:bodyPr>
          <a:lstStyle/>
          <a:p>
            <a:r>
              <a:rPr lang="en" altLang="zh-CN" sz="1600" dirty="0"/>
              <a:t>n(w, j) be the j-</a:t>
            </a:r>
            <a:r>
              <a:rPr lang="en" altLang="zh-CN" sz="1600" dirty="0" err="1"/>
              <a:t>th</a:t>
            </a:r>
            <a:r>
              <a:rPr lang="en" altLang="zh-CN" sz="1600" dirty="0"/>
              <a:t> node on the path from the root to w</a:t>
            </a:r>
            <a:r>
              <a:rPr lang="en-US" altLang="zh-CN" sz="1600" dirty="0"/>
              <a:t>, </a:t>
            </a:r>
            <a:r>
              <a:rPr lang="en" altLang="zh-CN" sz="1600" dirty="0"/>
              <a:t>let </a:t>
            </a:r>
            <a:r>
              <a:rPr lang="en" altLang="zh-CN" sz="1600" dirty="0" err="1"/>
              <a:t>ch</a:t>
            </a:r>
            <a:r>
              <a:rPr lang="en" altLang="zh-CN" sz="1600" dirty="0"/>
              <a:t>(n) be an arbitrary fixed child of n and let [[x]] be 1 if x is true and -1 otherwise</a:t>
            </a:r>
            <a:endParaRPr lang="zh-CN" altLang="en-US" sz="1600" dirty="0"/>
          </a:p>
        </p:txBody>
      </p:sp>
    </p:spTree>
    <p:extLst>
      <p:ext uri="{BB962C8B-B14F-4D97-AF65-F5344CB8AC3E}">
        <p14:creationId xmlns:p14="http://schemas.microsoft.com/office/powerpoint/2010/main" val="3286266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Negative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0" name="内容占位符 2">
            <a:extLst>
              <a:ext uri="{FF2B5EF4-FFF2-40B4-BE49-F238E27FC236}">
                <a16:creationId xmlns:a16="http://schemas.microsoft.com/office/drawing/2014/main" id="{93E857C0-57E6-2523-31B9-E060D24FD714}"/>
              </a:ext>
            </a:extLst>
          </p:cNvPr>
          <p:cNvSpPr>
            <a:spLocks noGrp="1"/>
          </p:cNvSpPr>
          <p:nvPr>
            <p:ph idx="1"/>
          </p:nvPr>
        </p:nvSpPr>
        <p:spPr>
          <a:xfrm>
            <a:off x="1025912" y="1689821"/>
            <a:ext cx="9601200" cy="3581400"/>
          </a:xfrm>
        </p:spPr>
        <p:txBody>
          <a:bodyPr>
            <a:normAutofit/>
          </a:bodyPr>
          <a:lstStyle/>
          <a:p>
            <a:r>
              <a:rPr kumimoji="1" lang="zh-CN" altLang="en-US" sz="2400" dirty="0">
                <a:latin typeface="SimSun" panose="02010600030101010101" pitchFamily="2" charset="-122"/>
                <a:ea typeface="SimSun" panose="02010600030101010101" pitchFamily="2" charset="-122"/>
                <a:cs typeface="Arial" panose="020B0604020202020204" pitchFamily="34" charset="0"/>
              </a:rPr>
              <a:t>基本思路</a:t>
            </a:r>
          </a:p>
          <a:p>
            <a:pPr lvl="1"/>
            <a:r>
              <a:rPr kumimoji="1" lang="zh-CN" altLang="en-US" sz="2000" dirty="0">
                <a:latin typeface="SimSun" panose="02010600030101010101" pitchFamily="2" charset="-122"/>
                <a:ea typeface="SimSun" panose="02010600030101010101" pitchFamily="2" charset="-122"/>
                <a:cs typeface="Arial" panose="020B0604020202020204" pitchFamily="34" charset="0"/>
              </a:rPr>
              <a:t>将目标函数（似然函数）改为：</a:t>
            </a:r>
          </a:p>
          <a:p>
            <a:pPr lvl="2"/>
            <a:r>
              <a:rPr kumimoji="1" lang="zh-CN" altLang="en-US" sz="1600" dirty="0">
                <a:latin typeface="SimSun" panose="02010600030101010101" pitchFamily="2" charset="-122"/>
                <a:ea typeface="SimSun" panose="02010600030101010101" pitchFamily="2" charset="-122"/>
                <a:cs typeface="Arial" panose="020B0604020202020204" pitchFamily="34" charset="0"/>
              </a:rPr>
              <a:t>对于在上下文中出现的单词，概率最大</a:t>
            </a:r>
          </a:p>
          <a:p>
            <a:pPr lvl="2"/>
            <a:r>
              <a:rPr kumimoji="1" lang="zh-CN" altLang="en-US" sz="1600" dirty="0">
                <a:latin typeface="SimSun" panose="02010600030101010101" pitchFamily="2" charset="-122"/>
                <a:ea typeface="SimSun" panose="02010600030101010101" pitchFamily="2" charset="-122"/>
                <a:cs typeface="Arial" panose="020B0604020202020204" pitchFamily="34" charset="0"/>
              </a:rPr>
              <a:t>对于随机采样生成的不在上下文中的单词，概率最小</a:t>
            </a:r>
            <a:endParaRPr kumimoji="1" lang="en-US" altLang="zh-CN" sz="1600" dirty="0">
              <a:latin typeface="SimSun" panose="02010600030101010101" pitchFamily="2" charset="-122"/>
              <a:ea typeface="SimSun" panose="02010600030101010101" pitchFamily="2" charset="-122"/>
              <a:cs typeface="Arial" panose="020B0604020202020204" pitchFamily="34" charset="0"/>
            </a:endParaRPr>
          </a:p>
          <a:p>
            <a:r>
              <a:rPr kumimoji="1" lang="zh-CN" altLang="en-US" sz="2400" dirty="0">
                <a:latin typeface="SimSun" panose="02010600030101010101" pitchFamily="2" charset="-122"/>
                <a:ea typeface="SimSun" panose="02010600030101010101" pitchFamily="2" charset="-122"/>
                <a:cs typeface="Arial" panose="020B0604020202020204" pitchFamily="34" charset="0"/>
              </a:rPr>
              <a:t>对于每一个训练样本：</a:t>
            </a:r>
          </a:p>
          <a:p>
            <a:pPr lvl="1"/>
            <a:r>
              <a:rPr kumimoji="1" lang="zh-CN" altLang="en-US" sz="2000" dirty="0">
                <a:latin typeface="SimSun" panose="02010600030101010101" pitchFamily="2" charset="-122"/>
                <a:ea typeface="SimSun" panose="02010600030101010101" pitchFamily="2" charset="-122"/>
                <a:cs typeface="Arial" panose="020B0604020202020204" pitchFamily="34" charset="0"/>
              </a:rPr>
              <a:t>我爱北京天安</a:t>
            </a:r>
            <a:r>
              <a:rPr kumimoji="1" lang="zh-CN" altLang="en-US" sz="2000" dirty="0">
                <a:latin typeface="SimSun" panose="02010600030101010101" pitchFamily="2" charset="-122"/>
                <a:ea typeface="SimSun" panose="02010600030101010101" pitchFamily="2" charset="-122"/>
                <a:cs typeface="Arial" panose="020B0604020202020204" pitchFamily="34" charset="0"/>
                <a:sym typeface="Wingdings"/>
              </a:rPr>
              <a:t>门</a:t>
            </a:r>
          </a:p>
          <a:p>
            <a:r>
              <a:rPr kumimoji="1" lang="zh-CN" altLang="en-US" sz="2400" dirty="0">
                <a:latin typeface="SimSun" panose="02010600030101010101" pitchFamily="2" charset="-122"/>
                <a:ea typeface="SimSun" panose="02010600030101010101" pitchFamily="2" charset="-122"/>
                <a:cs typeface="Arial" panose="020B0604020202020204" pitchFamily="34" charset="0"/>
              </a:rPr>
              <a:t>生成一系列负样本：</a:t>
            </a:r>
          </a:p>
          <a:p>
            <a:pPr lvl="1"/>
            <a:r>
              <a:rPr kumimoji="1" lang="zh-CN" altLang="en-US" sz="2000" dirty="0">
                <a:latin typeface="SimSun" panose="02010600030101010101" pitchFamily="2" charset="-122"/>
                <a:ea typeface="SimSun" panose="02010600030101010101" pitchFamily="2" charset="-122"/>
                <a:cs typeface="Arial" panose="020B0604020202020204" pitchFamily="34" charset="0"/>
              </a:rPr>
              <a:t>我爱北京天安</a:t>
            </a:r>
            <a:r>
              <a:rPr kumimoji="1" lang="zh-CN" altLang="en-US" sz="2000" dirty="0">
                <a:latin typeface="SimSun" panose="02010600030101010101" pitchFamily="2" charset="-122"/>
                <a:ea typeface="SimSun" panose="02010600030101010101" pitchFamily="2" charset="-122"/>
                <a:cs typeface="Arial" panose="020B0604020202020204" pitchFamily="34" charset="0"/>
                <a:sym typeface="Wingdings"/>
              </a:rPr>
              <a:t>地，瓜，</a:t>
            </a:r>
            <a:r>
              <a:rPr kumimoji="1" lang="en-US" altLang="zh-CN" sz="2000" dirty="0">
                <a:latin typeface="SimSun" panose="02010600030101010101" pitchFamily="2" charset="-122"/>
                <a:ea typeface="SimSun" panose="02010600030101010101" pitchFamily="2" charset="-122"/>
                <a:cs typeface="Arial" panose="020B0604020202020204" pitchFamily="34" charset="0"/>
                <a:sym typeface="Wingdings"/>
              </a:rPr>
              <a:t>……</a:t>
            </a:r>
            <a:endParaRPr kumimoji="1" lang="zh-CN" altLang="en-US" dirty="0">
              <a:latin typeface="SimSun" panose="02010600030101010101" pitchFamily="2" charset="-122"/>
              <a:ea typeface="SimSun" panose="02010600030101010101" pitchFamily="2" charset="-122"/>
              <a:cs typeface="Arial" panose="020B0604020202020204" pitchFamily="34" charset="0"/>
            </a:endParaRPr>
          </a:p>
          <a:p>
            <a:pPr lvl="2"/>
            <a:endParaRPr kumimoji="1" lang="zh-CN" altLang="en-US" sz="1600" dirty="0">
              <a:latin typeface="Weibei SC" charset="-122"/>
              <a:ea typeface="Weibei SC" charset="-122"/>
              <a:cs typeface="Weibei SC" charset="-122"/>
            </a:endParaRPr>
          </a:p>
        </p:txBody>
      </p:sp>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0D8EB17-6926-F6F1-730C-24F4EAD97E3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720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04416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Dimension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Reduction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Dimensionality Reduction - Assignment Point">
            <a:extLst>
              <a:ext uri="{FF2B5EF4-FFF2-40B4-BE49-F238E27FC236}">
                <a16:creationId xmlns:a16="http://schemas.microsoft.com/office/drawing/2014/main" id="{E455C58A-5A4C-402F-08DF-2479DD5E6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21" y="1910191"/>
            <a:ext cx="6406475" cy="320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Nonlinear Dimension Reduction — BIOS-823-2018 1.0 documentation">
            <a:extLst>
              <a:ext uri="{FF2B5EF4-FFF2-40B4-BE49-F238E27FC236}">
                <a16:creationId xmlns:a16="http://schemas.microsoft.com/office/drawing/2014/main" id="{387EC2EB-F3EB-9855-54FC-953FA80385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0896" y="2020321"/>
            <a:ext cx="4876800"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1B1C49D-4A97-9CFA-EB93-7BACF0C55160}"/>
              </a:ext>
            </a:extLst>
          </p:cNvPr>
          <p:cNvSpPr txBox="1"/>
          <p:nvPr/>
        </p:nvSpPr>
        <p:spPr>
          <a:xfrm>
            <a:off x="8595360" y="5310049"/>
            <a:ext cx="2037806" cy="584775"/>
          </a:xfrm>
          <a:prstGeom prst="rect">
            <a:avLst/>
          </a:prstGeom>
          <a:noFill/>
        </p:spPr>
        <p:txBody>
          <a:bodyPr wrap="square" rtlCol="0">
            <a:spAutoFit/>
          </a:bodyPr>
          <a:lstStyle/>
          <a:p>
            <a:r>
              <a:rPr kumimoji="1" lang="en-US" altLang="zh-CN" sz="3200" dirty="0"/>
              <a:t>Clustering</a:t>
            </a:r>
            <a:endParaRPr kumimoji="1" lang="zh-CN" altLang="en-US" sz="3200" dirty="0"/>
          </a:p>
        </p:txBody>
      </p:sp>
    </p:spTree>
    <p:extLst>
      <p:ext uri="{BB962C8B-B14F-4D97-AF65-F5344CB8AC3E}">
        <p14:creationId xmlns:p14="http://schemas.microsoft.com/office/powerpoint/2010/main" val="3938792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Negative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0D8EB17-6926-F6F1-730C-24F4EAD97E3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35AC4C6B-F17D-20B2-B03C-98FE521A7A80}"/>
              </a:ext>
            </a:extLst>
          </p:cNvPr>
          <p:cNvSpPr>
            <a:spLocks noGrp="1"/>
          </p:cNvSpPr>
          <p:nvPr>
            <p:ph idx="1"/>
          </p:nvPr>
        </p:nvSpPr>
        <p:spPr>
          <a:xfrm>
            <a:off x="1025912" y="1808747"/>
            <a:ext cx="9601200" cy="3581400"/>
          </a:xfrm>
        </p:spPr>
        <p:txBody>
          <a:bodyPr>
            <a:normAutofit/>
          </a:bodyPr>
          <a:lstStyle/>
          <a:p>
            <a:r>
              <a:rPr kumimoji="1" lang="zh-CN" altLang="en-US" sz="2400" dirty="0">
                <a:latin typeface="SimSun" panose="02010600030101010101" pitchFamily="2" charset="-122"/>
                <a:ea typeface="SimSun" panose="02010600030101010101" pitchFamily="2" charset="-122"/>
                <a:cs typeface="Weibei SC" charset="-122"/>
              </a:rPr>
              <a:t>基本思路</a:t>
            </a:r>
          </a:p>
          <a:p>
            <a:pPr lvl="1"/>
            <a:r>
              <a:rPr kumimoji="1" lang="zh-CN" altLang="en-US" sz="2000" dirty="0">
                <a:latin typeface="SimSun" panose="02010600030101010101" pitchFamily="2" charset="-122"/>
                <a:ea typeface="SimSun" panose="02010600030101010101" pitchFamily="2" charset="-122"/>
                <a:cs typeface="Weibei SC" charset="-122"/>
              </a:rPr>
              <a:t>将目标函数（似然函数）改为：</a:t>
            </a:r>
          </a:p>
          <a:p>
            <a:pPr lvl="2"/>
            <a:r>
              <a:rPr kumimoji="1" lang="zh-CN" altLang="en-US" sz="1600" dirty="0">
                <a:solidFill>
                  <a:srgbClr val="FF0000"/>
                </a:solidFill>
                <a:latin typeface="SimSun" panose="02010600030101010101" pitchFamily="2" charset="-122"/>
                <a:ea typeface="SimSun" panose="02010600030101010101" pitchFamily="2" charset="-122"/>
                <a:cs typeface="Weibei SC" charset="-122"/>
              </a:rPr>
              <a:t>对于在上下文中出现的单词，概率最大</a:t>
            </a:r>
          </a:p>
          <a:p>
            <a:pPr lvl="2"/>
            <a:r>
              <a:rPr kumimoji="1" lang="zh-CN" altLang="en-US" sz="1600" dirty="0">
                <a:latin typeface="SimSun" panose="02010600030101010101" pitchFamily="2" charset="-122"/>
                <a:ea typeface="SimSun" panose="02010600030101010101" pitchFamily="2" charset="-122"/>
                <a:cs typeface="Weibei SC" charset="-122"/>
              </a:rPr>
              <a:t>对于随机采样生成的不在上下文中的单词，概率最小</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B89E361-BFC8-DAB1-F181-E8320AA46238}"/>
                  </a:ext>
                </a:extLst>
              </p:cNvPr>
              <p:cNvSpPr txBox="1"/>
              <p:nvPr/>
            </p:nvSpPr>
            <p:spPr>
              <a:xfrm>
                <a:off x="2206416" y="3828127"/>
                <a:ext cx="1413720" cy="339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r>
                                <a:rPr kumimoji="1" lang="zh-CN" altLang="en-US" b="0" i="1" smtClean="0">
                                  <a:solidFill>
                                    <a:srgbClr val="FF0000"/>
                                  </a:solidFill>
                                  <a:latin typeface="Cambria Math" charset="0"/>
                                </a:rPr>
                                <m:t>门</m:t>
                              </m:r>
                            </m:sub>
                          </m:sSub>
                        </m:e>
                      </m:func>
                    </m:oMath>
                  </m:oMathPara>
                </a14:m>
                <a:endParaRPr kumimoji="1" lang="zh-CN" altLang="en-US" sz="2400" dirty="0">
                  <a:solidFill>
                    <a:srgbClr val="FF0000"/>
                  </a:solidFill>
                </a:endParaRPr>
              </a:p>
            </p:txBody>
          </p:sp>
        </mc:Choice>
        <mc:Fallback xmlns="">
          <p:sp>
            <p:nvSpPr>
              <p:cNvPr id="5" name="文本框 4">
                <a:extLst>
                  <a:ext uri="{FF2B5EF4-FFF2-40B4-BE49-F238E27FC236}">
                    <a16:creationId xmlns:a16="http://schemas.microsoft.com/office/drawing/2014/main" id="{DB89E361-BFC8-DAB1-F181-E8320AA46238}"/>
                  </a:ext>
                </a:extLst>
              </p:cNvPr>
              <p:cNvSpPr txBox="1">
                <a:spLocks noRot="1" noChangeAspect="1" noMove="1" noResize="1" noEditPoints="1" noAdjustHandles="1" noChangeArrowheads="1" noChangeShapeType="1" noTextEdit="1"/>
              </p:cNvSpPr>
              <p:nvPr/>
            </p:nvSpPr>
            <p:spPr>
              <a:xfrm>
                <a:off x="2206416" y="3828127"/>
                <a:ext cx="1413720" cy="339260"/>
              </a:xfrm>
              <a:prstGeom prst="rect">
                <a:avLst/>
              </a:prstGeom>
              <a:blipFill>
                <a:blip r:embed="rId4"/>
                <a:stretch>
                  <a:fillRect l="-3540" t="-3571" r="-3540"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2097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Negative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0D8EB17-6926-F6F1-730C-24F4EAD97E3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4" name="内容占位符 2">
            <a:extLst>
              <a:ext uri="{FF2B5EF4-FFF2-40B4-BE49-F238E27FC236}">
                <a16:creationId xmlns:a16="http://schemas.microsoft.com/office/drawing/2014/main" id="{35AC4C6B-F17D-20B2-B03C-98FE521A7A80}"/>
              </a:ext>
            </a:extLst>
          </p:cNvPr>
          <p:cNvSpPr>
            <a:spLocks noGrp="1"/>
          </p:cNvSpPr>
          <p:nvPr>
            <p:ph idx="1"/>
          </p:nvPr>
        </p:nvSpPr>
        <p:spPr>
          <a:xfrm>
            <a:off x="1025912" y="1808747"/>
            <a:ext cx="9601200" cy="3581400"/>
          </a:xfrm>
        </p:spPr>
        <p:txBody>
          <a:bodyPr>
            <a:normAutofit/>
          </a:bodyPr>
          <a:lstStyle/>
          <a:p>
            <a:r>
              <a:rPr kumimoji="1" lang="zh-CN" altLang="en-US" sz="2800" dirty="0">
                <a:latin typeface="SimSun" panose="02010600030101010101" pitchFamily="2" charset="-122"/>
                <a:ea typeface="SimSun" panose="02010600030101010101" pitchFamily="2" charset="-122"/>
                <a:cs typeface="Weibei SC" charset="-122"/>
              </a:rPr>
              <a:t>基本思路</a:t>
            </a:r>
          </a:p>
          <a:p>
            <a:pPr lvl="1"/>
            <a:r>
              <a:rPr kumimoji="1" lang="zh-CN" altLang="en-US" sz="2400" dirty="0">
                <a:latin typeface="SimSun" panose="02010600030101010101" pitchFamily="2" charset="-122"/>
                <a:ea typeface="SimSun" panose="02010600030101010101" pitchFamily="2" charset="-122"/>
                <a:cs typeface="Weibei SC" charset="-122"/>
              </a:rPr>
              <a:t>将目标函数（似然函数）改为：</a:t>
            </a:r>
          </a:p>
          <a:p>
            <a:pPr lvl="2"/>
            <a:r>
              <a:rPr kumimoji="1" lang="zh-CN" altLang="en-US" sz="1800" dirty="0">
                <a:solidFill>
                  <a:schemeClr val="tx1"/>
                </a:solidFill>
                <a:latin typeface="SimSun" panose="02010600030101010101" pitchFamily="2" charset="-122"/>
                <a:ea typeface="SimSun" panose="02010600030101010101" pitchFamily="2" charset="-122"/>
                <a:cs typeface="Weibei SC" charset="-122"/>
              </a:rPr>
              <a:t>对于在上下文中出现的单词，概率最大</a:t>
            </a:r>
          </a:p>
          <a:p>
            <a:pPr lvl="2"/>
            <a:r>
              <a:rPr kumimoji="1" lang="zh-CN" altLang="en-US" sz="1800" dirty="0">
                <a:solidFill>
                  <a:srgbClr val="FF0000"/>
                </a:solidFill>
                <a:latin typeface="SimSun" panose="02010600030101010101" pitchFamily="2" charset="-122"/>
                <a:ea typeface="SimSun" panose="02010600030101010101" pitchFamily="2" charset="-122"/>
                <a:cs typeface="Weibei SC" charset="-122"/>
              </a:rPr>
              <a:t>对于随机采样生成的不在上下文中的单词，概率最小</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F630A57-E881-8299-9667-4FDBAA29E4A1}"/>
                  </a:ext>
                </a:extLst>
              </p:cNvPr>
              <p:cNvSpPr txBox="1"/>
              <p:nvPr/>
            </p:nvSpPr>
            <p:spPr>
              <a:xfrm>
                <a:off x="2018704" y="3838619"/>
                <a:ext cx="4819012" cy="4145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charset="0"/>
                        </a:rPr>
                        <m:t>𝐿</m:t>
                      </m:r>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sSub>
                            <m:sSubPr>
                              <m:ctrlPr>
                                <a:rPr kumimoji="1" lang="en-US" altLang="zh-CN" b="0" i="1" smtClean="0">
                                  <a:solidFill>
                                    <a:srgbClr val="FF0000"/>
                                  </a:solidFill>
                                  <a:latin typeface="Cambria Math" panose="02040503050406030204" pitchFamily="18" charset="0"/>
                                </a:rPr>
                              </m:ctrlPr>
                            </m:sSubPr>
                            <m:e>
                              <m:r>
                                <a:rPr kumimoji="1" lang="en-US" altLang="zh-CN" b="0" i="1" smtClean="0">
                                  <a:solidFill>
                                    <a:srgbClr val="FF0000"/>
                                  </a:solidFill>
                                  <a:latin typeface="Cambria Math" charset="0"/>
                                </a:rPr>
                                <m:t>𝑃</m:t>
                              </m:r>
                            </m:e>
                            <m:sub>
                              <m:r>
                                <a:rPr kumimoji="1" lang="zh-CN" altLang="en-US" b="0" i="1" smtClean="0">
                                  <a:solidFill>
                                    <a:srgbClr val="FF0000"/>
                                  </a:solidFill>
                                  <a:latin typeface="Cambria Math" charset="0"/>
                                </a:rPr>
                                <m:t>门</m:t>
                              </m:r>
                            </m:sub>
                          </m:sSub>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charset="0"/>
                                    </a:rPr>
                                    <m:t>1−</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charset="0"/>
                                        </a:rPr>
                                        <m:t>𝑃</m:t>
                                      </m:r>
                                    </m:e>
                                    <m:sub>
                                      <m:r>
                                        <a:rPr kumimoji="1" lang="zh-CN" altLang="en-US" i="1">
                                          <a:solidFill>
                                            <a:srgbClr val="FF0000"/>
                                          </a:solidFill>
                                          <a:latin typeface="Cambria Math" charset="0"/>
                                        </a:rPr>
                                        <m:t>地</m:t>
                                      </m:r>
                                    </m:sub>
                                  </m:sSub>
                                </m:e>
                              </m:d>
                            </m:e>
                          </m:func>
                          <m:r>
                            <a:rPr kumimoji="1" lang="en-US" altLang="zh-CN" b="0" i="1" smtClean="0">
                              <a:solidFill>
                                <a:srgbClr val="FF0000"/>
                              </a:solidFill>
                              <a:latin typeface="Cambria Math" charset="0"/>
                            </a:rPr>
                            <m:t>+</m:t>
                          </m:r>
                          <m:func>
                            <m:funcPr>
                              <m:ctrlPr>
                                <a:rPr kumimoji="1" lang="en-US" altLang="zh-CN" b="0" i="1" smtClean="0">
                                  <a:solidFill>
                                    <a:srgbClr val="FF0000"/>
                                  </a:solidFill>
                                  <a:latin typeface="Cambria Math" panose="02040503050406030204" pitchFamily="18" charset="0"/>
                                </a:rPr>
                              </m:ctrlPr>
                            </m:funcPr>
                            <m:fName>
                              <m:r>
                                <m:rPr>
                                  <m:sty m:val="p"/>
                                </m:rPr>
                                <a:rPr kumimoji="1" lang="en-US" altLang="zh-CN" b="0" i="0" smtClean="0">
                                  <a:solidFill>
                                    <a:srgbClr val="FF0000"/>
                                  </a:solidFill>
                                  <a:latin typeface="Cambria Math" charset="0"/>
                                </a:rPr>
                                <m:t>log</m:t>
                              </m:r>
                            </m:fName>
                            <m:e>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charset="0"/>
                                    </a:rPr>
                                    <m:t>1−</m:t>
                                  </m:r>
                                  <m:sSub>
                                    <m:sSubPr>
                                      <m:ctrlPr>
                                        <a:rPr kumimoji="1" lang="en-US" altLang="zh-CN" i="1">
                                          <a:solidFill>
                                            <a:srgbClr val="FF0000"/>
                                          </a:solidFill>
                                          <a:latin typeface="Cambria Math" panose="02040503050406030204" pitchFamily="18" charset="0"/>
                                        </a:rPr>
                                      </m:ctrlPr>
                                    </m:sSubPr>
                                    <m:e>
                                      <m:r>
                                        <a:rPr kumimoji="1" lang="en-US" altLang="zh-CN" i="1">
                                          <a:solidFill>
                                            <a:srgbClr val="FF0000"/>
                                          </a:solidFill>
                                          <a:latin typeface="Cambria Math" charset="0"/>
                                        </a:rPr>
                                        <m:t>𝑃</m:t>
                                      </m:r>
                                    </m:e>
                                    <m:sub>
                                      <m:r>
                                        <a:rPr kumimoji="1" lang="zh-CN" altLang="en-US" i="1">
                                          <a:solidFill>
                                            <a:srgbClr val="FF0000"/>
                                          </a:solidFill>
                                          <a:latin typeface="Cambria Math" charset="0"/>
                                        </a:rPr>
                                        <m:t>瓜</m:t>
                                      </m:r>
                                    </m:sub>
                                  </m:sSub>
                                </m:e>
                              </m:d>
                            </m:e>
                          </m:func>
                        </m:e>
                      </m:func>
                      <m:r>
                        <a:rPr kumimoji="1" lang="en-US" altLang="zh-CN" b="0" i="1" smtClean="0">
                          <a:solidFill>
                            <a:srgbClr val="FF0000"/>
                          </a:solidFill>
                          <a:latin typeface="Cambria Math" charset="0"/>
                        </a:rPr>
                        <m:t>)</m:t>
                      </m:r>
                    </m:oMath>
                  </m:oMathPara>
                </a14:m>
                <a:endParaRPr kumimoji="1" lang="zh-CN" altLang="en-US" sz="2400" dirty="0">
                  <a:solidFill>
                    <a:srgbClr val="FF0000"/>
                  </a:solidFill>
                </a:endParaRPr>
              </a:p>
            </p:txBody>
          </p:sp>
        </mc:Choice>
        <mc:Fallback xmlns="">
          <p:sp>
            <p:nvSpPr>
              <p:cNvPr id="2" name="文本框 1">
                <a:extLst>
                  <a:ext uri="{FF2B5EF4-FFF2-40B4-BE49-F238E27FC236}">
                    <a16:creationId xmlns:a16="http://schemas.microsoft.com/office/drawing/2014/main" id="{2F630A57-E881-8299-9667-4FDBAA29E4A1}"/>
                  </a:ext>
                </a:extLst>
              </p:cNvPr>
              <p:cNvSpPr txBox="1">
                <a:spLocks noRot="1" noChangeAspect="1" noMove="1" noResize="1" noEditPoints="1" noAdjustHandles="1" noChangeArrowheads="1" noChangeShapeType="1" noTextEdit="1"/>
              </p:cNvSpPr>
              <p:nvPr/>
            </p:nvSpPr>
            <p:spPr>
              <a:xfrm>
                <a:off x="2018704" y="3838619"/>
                <a:ext cx="4819012" cy="414537"/>
              </a:xfrm>
              <a:prstGeom prst="rect">
                <a:avLst/>
              </a:prstGeom>
              <a:blipFill>
                <a:blip r:embed="rId4"/>
                <a:stretch>
                  <a:fillRect l="-525" r="-1312" b="-2352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36F1F6C2-793F-F650-820F-F84FA5B3D2D2}"/>
              </a:ext>
            </a:extLst>
          </p:cNvPr>
          <p:cNvPicPr>
            <a:picLocks noChangeAspect="1"/>
          </p:cNvPicPr>
          <p:nvPr/>
        </p:nvPicPr>
        <p:blipFill>
          <a:blip r:embed="rId5"/>
          <a:stretch>
            <a:fillRect/>
          </a:stretch>
        </p:blipFill>
        <p:spPr>
          <a:xfrm>
            <a:off x="2018704" y="4656320"/>
            <a:ext cx="5676900" cy="1143000"/>
          </a:xfrm>
          <a:prstGeom prst="rect">
            <a:avLst/>
          </a:prstGeom>
        </p:spPr>
      </p:pic>
      <p:pic>
        <p:nvPicPr>
          <p:cNvPr id="5" name="图片 4">
            <a:extLst>
              <a:ext uri="{FF2B5EF4-FFF2-40B4-BE49-F238E27FC236}">
                <a16:creationId xmlns:a16="http://schemas.microsoft.com/office/drawing/2014/main" id="{1EAB3845-9D4B-F287-996D-327EDB6E47F2}"/>
              </a:ext>
            </a:extLst>
          </p:cNvPr>
          <p:cNvPicPr>
            <a:picLocks noChangeAspect="1"/>
          </p:cNvPicPr>
          <p:nvPr/>
        </p:nvPicPr>
        <p:blipFill>
          <a:blip r:embed="rId6"/>
          <a:stretch>
            <a:fillRect/>
          </a:stretch>
        </p:blipFill>
        <p:spPr>
          <a:xfrm>
            <a:off x="8378009" y="4852388"/>
            <a:ext cx="2451100" cy="800100"/>
          </a:xfrm>
          <a:prstGeom prst="rect">
            <a:avLst/>
          </a:prstGeom>
        </p:spPr>
      </p:pic>
    </p:spTree>
    <p:extLst>
      <p:ext uri="{BB962C8B-B14F-4D97-AF65-F5344CB8AC3E}">
        <p14:creationId xmlns:p14="http://schemas.microsoft.com/office/powerpoint/2010/main" val="2280678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0D8EB17-6926-F6F1-730C-24F4EAD97E3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7E58EECC-C39F-5C7F-8A74-C85EFA05C368}"/>
              </a:ext>
            </a:extLst>
          </p:cNvPr>
          <p:cNvPicPr>
            <a:picLocks noChangeAspect="1"/>
          </p:cNvPicPr>
          <p:nvPr/>
        </p:nvPicPr>
        <p:blipFill>
          <a:blip r:embed="rId4"/>
          <a:stretch>
            <a:fillRect/>
          </a:stretch>
        </p:blipFill>
        <p:spPr>
          <a:xfrm>
            <a:off x="513951" y="1662252"/>
            <a:ext cx="5582049" cy="3860800"/>
          </a:xfrm>
          <a:prstGeom prst="rect">
            <a:avLst/>
          </a:prstGeom>
        </p:spPr>
      </p:pic>
      <p:sp>
        <p:nvSpPr>
          <p:cNvPr id="14" name="文本框 13">
            <a:extLst>
              <a:ext uri="{FF2B5EF4-FFF2-40B4-BE49-F238E27FC236}">
                <a16:creationId xmlns:a16="http://schemas.microsoft.com/office/drawing/2014/main" id="{77F25E26-8E3E-279C-1EBB-209F91D75A84}"/>
              </a:ext>
            </a:extLst>
          </p:cNvPr>
          <p:cNvSpPr txBox="1"/>
          <p:nvPr/>
        </p:nvSpPr>
        <p:spPr>
          <a:xfrm>
            <a:off x="574368" y="5692085"/>
            <a:ext cx="6409426" cy="369332"/>
          </a:xfrm>
          <a:prstGeom prst="rect">
            <a:avLst/>
          </a:prstGeom>
          <a:noFill/>
        </p:spPr>
        <p:txBody>
          <a:bodyPr wrap="square">
            <a:spAutoFit/>
          </a:bodyPr>
          <a:lstStyle/>
          <a:p>
            <a:r>
              <a:rPr lang="zh-CN" altLang="en-US" dirty="0"/>
              <a:t>https://nlp.stanford.edu/projects/glove/</a:t>
            </a:r>
          </a:p>
        </p:txBody>
      </p:sp>
      <p:pic>
        <p:nvPicPr>
          <p:cNvPr id="15" name="图片 14">
            <a:extLst>
              <a:ext uri="{FF2B5EF4-FFF2-40B4-BE49-F238E27FC236}">
                <a16:creationId xmlns:a16="http://schemas.microsoft.com/office/drawing/2014/main" id="{107838DB-F5F4-FE42-C680-83391CC246B2}"/>
              </a:ext>
            </a:extLst>
          </p:cNvPr>
          <p:cNvPicPr>
            <a:picLocks noChangeAspect="1"/>
          </p:cNvPicPr>
          <p:nvPr/>
        </p:nvPicPr>
        <p:blipFill>
          <a:blip r:embed="rId5"/>
          <a:stretch>
            <a:fillRect/>
          </a:stretch>
        </p:blipFill>
        <p:spPr>
          <a:xfrm>
            <a:off x="6307873" y="711638"/>
            <a:ext cx="5625271" cy="4754693"/>
          </a:xfrm>
          <a:prstGeom prst="rect">
            <a:avLst/>
          </a:prstGeom>
        </p:spPr>
      </p:pic>
    </p:spTree>
    <p:extLst>
      <p:ext uri="{BB962C8B-B14F-4D97-AF65-F5344CB8AC3E}">
        <p14:creationId xmlns:p14="http://schemas.microsoft.com/office/powerpoint/2010/main" val="4224159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zh-CN" altLang="en-US" sz="3600" dirty="0">
                <a:solidFill>
                  <a:srgbClr val="C00000"/>
                </a:solidFill>
                <a:latin typeface="微软雅黑" panose="020B0503020204020204" pitchFamily="34" charset="-122"/>
                <a:ea typeface="微软雅黑" panose="020B0503020204020204" pitchFamily="34" charset="-122"/>
              </a:rPr>
              <a:t>中文词向量</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0D8EB17-6926-F6F1-730C-24F4EAD97E3D}"/>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zhuanlan.zhihu.com</a:t>
            </a:r>
            <a:r>
              <a:rPr lang="en" altLang="zh-CN" sz="1400" dirty="0">
                <a:latin typeface="微软雅黑" panose="020B0503020204020204" pitchFamily="34" charset="-122"/>
                <a:ea typeface="微软雅黑" panose="020B0503020204020204" pitchFamily="34" charset="-122"/>
              </a:rPr>
              <a:t>/p/36872508</a:t>
            </a:r>
            <a:endParaRPr lang="zh-CN" altLang="en-US" sz="1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EA7F6E5B-7604-43DF-FA06-1643B4A96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126" y="1335209"/>
            <a:ext cx="6947140" cy="41875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inese Word Vectors：目前最全的中文预训练词向量集合">
            <a:extLst>
              <a:ext uri="{FF2B5EF4-FFF2-40B4-BE49-F238E27FC236}">
                <a16:creationId xmlns:a16="http://schemas.microsoft.com/office/drawing/2014/main" id="{66E252A5-6903-EAF8-49A0-52DE47E1BE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34" y="1761045"/>
            <a:ext cx="456326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90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endParaRPr kumimoji="1" lang="zh-CN" altLang="en-US"/>
          </a:p>
        </p:txBody>
      </p:sp>
      <p:pic>
        <p:nvPicPr>
          <p:cNvPr id="9" name="内容占位符 8"/>
          <p:cNvPicPr>
            <a:picLocks noGrp="1" noChangeAspect="1"/>
          </p:cNvPicPr>
          <p:nvPr>
            <p:ph idx="1"/>
          </p:nvPr>
        </p:nvPicPr>
        <p:blipFill>
          <a:blip r:embed="rId2"/>
          <a:stretch>
            <a:fillRect/>
          </a:stretch>
        </p:blipFill>
        <p:spPr>
          <a:xfrm>
            <a:off x="-510994" y="-404037"/>
            <a:ext cx="12866027" cy="8287765"/>
          </a:xfrm>
          <a:prstGeom prst="rect">
            <a:avLst/>
          </a:prstGeom>
        </p:spPr>
      </p:pic>
    </p:spTree>
    <p:extLst>
      <p:ext uri="{BB962C8B-B14F-4D97-AF65-F5344CB8AC3E}">
        <p14:creationId xmlns:p14="http://schemas.microsoft.com/office/powerpoint/2010/main" val="1182096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Difference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Relationship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6DBC1C48-D660-2454-84D5-4A21CF6E970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52705" y="1581290"/>
            <a:ext cx="6538286" cy="432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文本框 5">
            <a:extLst>
              <a:ext uri="{FF2B5EF4-FFF2-40B4-BE49-F238E27FC236}">
                <a16:creationId xmlns:a16="http://schemas.microsoft.com/office/drawing/2014/main" id="{2FA96133-3A73-7BA0-B531-94982327B13C}"/>
              </a:ext>
            </a:extLst>
          </p:cNvPr>
          <p:cNvSpPr txBox="1"/>
          <p:nvPr/>
        </p:nvSpPr>
        <p:spPr>
          <a:xfrm>
            <a:off x="1025912" y="6326769"/>
            <a:ext cx="6400800" cy="369332"/>
          </a:xfrm>
          <a:prstGeom prst="rect">
            <a:avLst/>
          </a:prstGeom>
          <a:noFill/>
        </p:spPr>
        <p:txBody>
          <a:bodyPr wrap="square">
            <a:spAutoFit/>
          </a:bodyPr>
          <a:lstStyle/>
          <a:p>
            <a:r>
              <a:rPr lang="zh-CN" altLang="en-US" dirty="0"/>
              <a:t>https://arxiv.org/pdf/1310.4546.pdf</a:t>
            </a:r>
          </a:p>
        </p:txBody>
      </p:sp>
    </p:spTree>
    <p:extLst>
      <p:ext uri="{BB962C8B-B14F-4D97-AF65-F5344CB8AC3E}">
        <p14:creationId xmlns:p14="http://schemas.microsoft.com/office/powerpoint/2010/main" val="890522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Difference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Vectors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and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Relationship</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内容占位符 3">
            <a:extLst>
              <a:ext uri="{FF2B5EF4-FFF2-40B4-BE49-F238E27FC236}">
                <a16:creationId xmlns:a16="http://schemas.microsoft.com/office/drawing/2014/main" id="{7A5A67BB-2F12-EAD0-705D-8F85C49859A5}"/>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969217" y="1196629"/>
            <a:ext cx="6253566" cy="4569482"/>
          </a:xfrm>
          <a:prstGeom prst="rect">
            <a:avLst/>
          </a:prstGeom>
        </p:spPr>
      </p:pic>
    </p:spTree>
    <p:extLst>
      <p:ext uri="{BB962C8B-B14F-4D97-AF65-F5344CB8AC3E}">
        <p14:creationId xmlns:p14="http://schemas.microsoft.com/office/powerpoint/2010/main" val="79795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Analogy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163C475-60F7-E1D9-4719-01250952291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459052"/>
            <a:ext cx="4267200" cy="4267200"/>
          </a:xfrm>
          <a:prstGeom prst="rect">
            <a:avLst/>
          </a:prstGeom>
        </p:spPr>
      </p:pic>
      <p:pic>
        <p:nvPicPr>
          <p:cNvPr id="3" name="内容占位符 3">
            <a:extLst>
              <a:ext uri="{FF2B5EF4-FFF2-40B4-BE49-F238E27FC236}">
                <a16:creationId xmlns:a16="http://schemas.microsoft.com/office/drawing/2014/main" id="{92E9E7BD-C175-DB3A-5D6C-32AC983ECBF1}"/>
              </a:ext>
            </a:extLst>
          </p:cNvPr>
          <p:cNvPicPr>
            <a:picLocks noGrp="1" noChangeAspect="1"/>
          </p:cNvPicPr>
          <p:nvPr>
            <p:ph idx="1"/>
          </p:nvPr>
        </p:nvPicPr>
        <p:blipFill>
          <a:blip r:embed="rId5">
            <a:extLst>
              <a:ext uri="{28A0092B-C50C-407E-A947-70E740481C1C}">
                <a14:useLocalDpi xmlns:a14="http://schemas.microsoft.com/office/drawing/2010/main"/>
              </a:ext>
            </a:extLst>
          </a:blip>
          <a:stretch>
            <a:fillRect/>
          </a:stretch>
        </p:blipFill>
        <p:spPr>
          <a:xfrm>
            <a:off x="3949390" y="1453221"/>
            <a:ext cx="4267200" cy="4267200"/>
          </a:xfrm>
        </p:spPr>
      </p:pic>
      <p:pic>
        <p:nvPicPr>
          <p:cNvPr id="4" name="内容占位符 3">
            <a:extLst>
              <a:ext uri="{FF2B5EF4-FFF2-40B4-BE49-F238E27FC236}">
                <a16:creationId xmlns:a16="http://schemas.microsoft.com/office/drawing/2014/main" id="{EC5BB42C-7343-C246-0AE2-06818AC4D79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898780" y="1459052"/>
            <a:ext cx="4267200" cy="4267200"/>
          </a:xfrm>
          <a:prstGeom prst="rect">
            <a:avLst/>
          </a:prstGeom>
        </p:spPr>
      </p:pic>
    </p:spTree>
    <p:extLst>
      <p:ext uri="{BB962C8B-B14F-4D97-AF65-F5344CB8AC3E}">
        <p14:creationId xmlns:p14="http://schemas.microsoft.com/office/powerpoint/2010/main" val="2863890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Orthogonal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Directions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9" name="内容占位符 3">
            <a:extLst>
              <a:ext uri="{FF2B5EF4-FFF2-40B4-BE49-F238E27FC236}">
                <a16:creationId xmlns:a16="http://schemas.microsoft.com/office/drawing/2014/main" id="{B5906C03-81E8-491E-C01B-A2624F7DE51B}"/>
              </a:ext>
            </a:extLst>
          </p:cNvPr>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1391728" y="1611042"/>
            <a:ext cx="4267200" cy="4267200"/>
          </a:xfrm>
        </p:spPr>
      </p:pic>
      <p:pic>
        <p:nvPicPr>
          <p:cNvPr id="10" name="内容占位符 3">
            <a:extLst>
              <a:ext uri="{FF2B5EF4-FFF2-40B4-BE49-F238E27FC236}">
                <a16:creationId xmlns:a16="http://schemas.microsoft.com/office/drawing/2014/main" id="{6CF43110-FCA6-887E-5CE4-7F4092862E1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66218" y="1611042"/>
            <a:ext cx="4267200" cy="4267200"/>
          </a:xfrm>
          <a:prstGeom prst="rect">
            <a:avLst/>
          </a:prstGeom>
        </p:spPr>
      </p:pic>
    </p:spTree>
    <p:extLst>
      <p:ext uri="{BB962C8B-B14F-4D97-AF65-F5344CB8AC3E}">
        <p14:creationId xmlns:p14="http://schemas.microsoft.com/office/powerpoint/2010/main" val="2515077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Gender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Class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BF340937-FB7A-DA52-7585-B67807916AE6}"/>
              </a:ext>
            </a:extLst>
          </p:cNvPr>
          <p:cNvSpPr/>
          <p:nvPr/>
        </p:nvSpPr>
        <p:spPr>
          <a:xfrm>
            <a:off x="1158582" y="6400572"/>
            <a:ext cx="3770584" cy="369332"/>
          </a:xfrm>
          <a:prstGeom prst="rect">
            <a:avLst/>
          </a:prstGeom>
        </p:spPr>
        <p:txBody>
          <a:bodyPr wrap="none">
            <a:spAutoFit/>
          </a:bodyPr>
          <a:lstStyle/>
          <a:p>
            <a:r>
              <a:rPr lang="en-US" altLang="zh-CN" dirty="0"/>
              <a:t>https</a:t>
            </a:r>
            <a:r>
              <a:rPr lang="zh-CN" altLang="zh-CN" dirty="0"/>
              <a:t>://</a:t>
            </a:r>
            <a:r>
              <a:rPr lang="en-US" altLang="zh-CN" dirty="0" err="1"/>
              <a:t>arxiv.org</a:t>
            </a:r>
            <a:r>
              <a:rPr lang="zh-CN" altLang="zh-CN" dirty="0"/>
              <a:t>/</a:t>
            </a:r>
            <a:r>
              <a:rPr lang="en-US" altLang="zh-CN" dirty="0"/>
              <a:t>abs</a:t>
            </a:r>
            <a:r>
              <a:rPr lang="zh-CN" altLang="zh-CN" dirty="0"/>
              <a:t>/1803.09288</a:t>
            </a:r>
          </a:p>
        </p:txBody>
      </p:sp>
      <p:pic>
        <p:nvPicPr>
          <p:cNvPr id="9" name="内容占位符 4">
            <a:extLst>
              <a:ext uri="{FF2B5EF4-FFF2-40B4-BE49-F238E27FC236}">
                <a16:creationId xmlns:a16="http://schemas.microsoft.com/office/drawing/2014/main" id="{EA7FFD46-9C0C-D699-5D2B-111069202A5A}"/>
              </a:ext>
            </a:extLst>
          </p:cNvPr>
          <p:cNvPicPr>
            <a:picLocks noGrp="1" noChangeAspect="1"/>
          </p:cNvPicPr>
          <p:nvPr>
            <p:ph idx="1"/>
          </p:nvPr>
        </p:nvPicPr>
        <p:blipFill>
          <a:blip r:embed="rId4"/>
          <a:stretch>
            <a:fillRect/>
          </a:stretch>
        </p:blipFill>
        <p:spPr>
          <a:xfrm>
            <a:off x="4093522" y="1829003"/>
            <a:ext cx="8098478" cy="4049239"/>
          </a:xfrm>
          <a:prstGeom prst="rect">
            <a:avLst/>
          </a:prstGeom>
        </p:spPr>
      </p:pic>
      <p:pic>
        <p:nvPicPr>
          <p:cNvPr id="11" name="图片 10">
            <a:extLst>
              <a:ext uri="{FF2B5EF4-FFF2-40B4-BE49-F238E27FC236}">
                <a16:creationId xmlns:a16="http://schemas.microsoft.com/office/drawing/2014/main" id="{02A388CF-3663-7D4F-6E24-848F8B2E5152}"/>
              </a:ext>
            </a:extLst>
          </p:cNvPr>
          <p:cNvPicPr>
            <a:picLocks noChangeAspect="1"/>
          </p:cNvPicPr>
          <p:nvPr/>
        </p:nvPicPr>
        <p:blipFill>
          <a:blip r:embed="rId5"/>
          <a:stretch>
            <a:fillRect/>
          </a:stretch>
        </p:blipFill>
        <p:spPr>
          <a:xfrm>
            <a:off x="448573" y="1883934"/>
            <a:ext cx="4179266" cy="3498939"/>
          </a:xfrm>
          <a:prstGeom prst="rect">
            <a:avLst/>
          </a:prstGeom>
        </p:spPr>
      </p:pic>
    </p:spTree>
    <p:extLst>
      <p:ext uri="{BB962C8B-B14F-4D97-AF65-F5344CB8AC3E}">
        <p14:creationId xmlns:p14="http://schemas.microsoft.com/office/powerpoint/2010/main" val="93389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04416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Feature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Extraction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Facial Expression Recognition (Face Recognition Techniques) Part 2">
            <a:extLst>
              <a:ext uri="{FF2B5EF4-FFF2-40B4-BE49-F238E27FC236}">
                <a16:creationId xmlns:a16="http://schemas.microsoft.com/office/drawing/2014/main" id="{6BBAA189-80DC-6827-9631-3A411F0C1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594" y="1556699"/>
            <a:ext cx="9317047" cy="432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60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Culture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C366FB37-5F17-0B04-8205-4FD9AD3D17ED}"/>
              </a:ext>
            </a:extLst>
          </p:cNvPr>
          <p:cNvSpPr/>
          <p:nvPr/>
        </p:nvSpPr>
        <p:spPr>
          <a:xfrm>
            <a:off x="1200298" y="6402377"/>
            <a:ext cx="3427541" cy="276999"/>
          </a:xfrm>
          <a:prstGeom prst="rect">
            <a:avLst/>
          </a:prstGeom>
        </p:spPr>
        <p:txBody>
          <a:bodyPr wrap="none">
            <a:spAutoFit/>
          </a:bodyPr>
          <a:lstStyle/>
          <a:p>
            <a:r>
              <a:rPr lang="fi-FI" altLang="zh-CN" sz="1200" dirty="0" err="1"/>
              <a:t>Caliskan</a:t>
            </a:r>
            <a:r>
              <a:rPr lang="fi-FI" altLang="zh-CN" sz="1200" dirty="0"/>
              <a:t> et al., Science 356, 183–186 (2017) </a:t>
            </a:r>
            <a:endParaRPr lang="zh-CN" altLang="zh-CN" sz="1200" dirty="0"/>
          </a:p>
        </p:txBody>
      </p:sp>
      <p:pic>
        <p:nvPicPr>
          <p:cNvPr id="13" name="内容占位符 3">
            <a:extLst>
              <a:ext uri="{FF2B5EF4-FFF2-40B4-BE49-F238E27FC236}">
                <a16:creationId xmlns:a16="http://schemas.microsoft.com/office/drawing/2014/main" id="{D5501504-F826-CB30-E46C-9C80DE3EFD63}"/>
              </a:ext>
            </a:extLst>
          </p:cNvPr>
          <p:cNvPicPr>
            <a:picLocks noGrp="1" noChangeAspect="1"/>
          </p:cNvPicPr>
          <p:nvPr>
            <p:ph idx="1"/>
          </p:nvPr>
        </p:nvPicPr>
        <p:blipFill>
          <a:blip r:embed="rId4"/>
          <a:stretch>
            <a:fillRect/>
          </a:stretch>
        </p:blipFill>
        <p:spPr>
          <a:xfrm>
            <a:off x="814039" y="1774171"/>
            <a:ext cx="4676095" cy="3636963"/>
          </a:xfrm>
          <a:prstGeom prst="rect">
            <a:avLst/>
          </a:prstGeom>
        </p:spPr>
      </p:pic>
      <p:pic>
        <p:nvPicPr>
          <p:cNvPr id="14" name="图片 13">
            <a:extLst>
              <a:ext uri="{FF2B5EF4-FFF2-40B4-BE49-F238E27FC236}">
                <a16:creationId xmlns:a16="http://schemas.microsoft.com/office/drawing/2014/main" id="{B508C6F6-2504-A80C-3456-2E0967AFDD33}"/>
              </a:ext>
            </a:extLst>
          </p:cNvPr>
          <p:cNvPicPr>
            <a:picLocks noChangeAspect="1"/>
          </p:cNvPicPr>
          <p:nvPr/>
        </p:nvPicPr>
        <p:blipFill>
          <a:blip r:embed="rId5"/>
          <a:stretch>
            <a:fillRect/>
          </a:stretch>
        </p:blipFill>
        <p:spPr>
          <a:xfrm>
            <a:off x="6187125" y="1774171"/>
            <a:ext cx="4785566" cy="3636963"/>
          </a:xfrm>
          <a:prstGeom prst="rect">
            <a:avLst/>
          </a:prstGeom>
        </p:spPr>
      </p:pic>
    </p:spTree>
    <p:extLst>
      <p:ext uri="{BB962C8B-B14F-4D97-AF65-F5344CB8AC3E}">
        <p14:creationId xmlns:p14="http://schemas.microsoft.com/office/powerpoint/2010/main" val="1887745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Word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&amp;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Culture</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内容占位符 3">
            <a:extLst>
              <a:ext uri="{FF2B5EF4-FFF2-40B4-BE49-F238E27FC236}">
                <a16:creationId xmlns:a16="http://schemas.microsoft.com/office/drawing/2014/main" id="{2E5DAA52-2E13-FA37-8C2F-8A1A968253EA}"/>
              </a:ext>
            </a:extLst>
          </p:cNvPr>
          <p:cNvPicPr>
            <a:picLocks noGrp="1" noChangeAspect="1"/>
          </p:cNvPicPr>
          <p:nvPr>
            <p:ph idx="1"/>
          </p:nvPr>
        </p:nvPicPr>
        <p:blipFill>
          <a:blip r:embed="rId4"/>
          <a:stretch>
            <a:fillRect/>
          </a:stretch>
        </p:blipFill>
        <p:spPr>
          <a:xfrm>
            <a:off x="342321" y="2038700"/>
            <a:ext cx="4995713" cy="3539671"/>
          </a:xfrm>
          <a:prstGeom prst="rect">
            <a:avLst/>
          </a:prstGeom>
        </p:spPr>
      </p:pic>
      <p:pic>
        <p:nvPicPr>
          <p:cNvPr id="9" name="图片 8">
            <a:extLst>
              <a:ext uri="{FF2B5EF4-FFF2-40B4-BE49-F238E27FC236}">
                <a16:creationId xmlns:a16="http://schemas.microsoft.com/office/drawing/2014/main" id="{3A43ECCA-1547-6DEB-FD85-6D268D8B64FD}"/>
              </a:ext>
            </a:extLst>
          </p:cNvPr>
          <p:cNvPicPr>
            <a:picLocks noChangeAspect="1"/>
          </p:cNvPicPr>
          <p:nvPr/>
        </p:nvPicPr>
        <p:blipFill>
          <a:blip r:embed="rId5"/>
          <a:stretch>
            <a:fillRect/>
          </a:stretch>
        </p:blipFill>
        <p:spPr>
          <a:xfrm>
            <a:off x="5896900" y="2208554"/>
            <a:ext cx="5952779" cy="3539671"/>
          </a:xfrm>
          <a:prstGeom prst="rect">
            <a:avLst/>
          </a:prstGeom>
        </p:spPr>
      </p:pic>
      <p:sp>
        <p:nvSpPr>
          <p:cNvPr id="11" name="矩形 10">
            <a:extLst>
              <a:ext uri="{FF2B5EF4-FFF2-40B4-BE49-F238E27FC236}">
                <a16:creationId xmlns:a16="http://schemas.microsoft.com/office/drawing/2014/main" id="{25BEF502-BBBA-B2D8-2C7B-E71588DE90A6}"/>
              </a:ext>
            </a:extLst>
          </p:cNvPr>
          <p:cNvSpPr/>
          <p:nvPr/>
        </p:nvSpPr>
        <p:spPr>
          <a:xfrm>
            <a:off x="814039" y="6349605"/>
            <a:ext cx="5759847" cy="369332"/>
          </a:xfrm>
          <a:prstGeom prst="rect">
            <a:avLst/>
          </a:prstGeom>
        </p:spPr>
        <p:txBody>
          <a:bodyPr wrap="none">
            <a:spAutoFit/>
          </a:bodyPr>
          <a:lstStyle/>
          <a:p>
            <a:r>
              <a:rPr lang="en-US" altLang="zh-CN" dirty="0">
                <a:latin typeface="Frutiger" charset="0"/>
              </a:rPr>
              <a:t>Nikhil </a:t>
            </a:r>
            <a:r>
              <a:rPr lang="en-US" altLang="zh-CN" dirty="0" err="1">
                <a:latin typeface="Frutiger" charset="0"/>
              </a:rPr>
              <a:t>Garg</a:t>
            </a:r>
            <a:r>
              <a:rPr lang="zh-CN" altLang="en-US" dirty="0">
                <a:latin typeface="Frutiger" charset="0"/>
              </a:rPr>
              <a:t> </a:t>
            </a:r>
            <a:r>
              <a:rPr lang="en-US" altLang="zh-CN" dirty="0">
                <a:latin typeface="Frutiger" charset="0"/>
              </a:rPr>
              <a:t>et al.: PNAS </a:t>
            </a:r>
            <a:r>
              <a:rPr lang="en-US" altLang="zh-CN" dirty="0" err="1">
                <a:latin typeface="Frutiger" charset="0"/>
              </a:rPr>
              <a:t>vol</a:t>
            </a:r>
            <a:r>
              <a:rPr lang="en-US" altLang="zh-CN" dirty="0">
                <a:latin typeface="Frutiger" charset="0"/>
              </a:rPr>
              <a:t> 115, no. 16, E3635-E3644, 2018 </a:t>
            </a:r>
            <a:endParaRPr lang="en-US" altLang="zh-CN" dirty="0"/>
          </a:p>
        </p:txBody>
      </p:sp>
    </p:spTree>
    <p:extLst>
      <p:ext uri="{BB962C8B-B14F-4D97-AF65-F5344CB8AC3E}">
        <p14:creationId xmlns:p14="http://schemas.microsoft.com/office/powerpoint/2010/main" val="2334712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works?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16DE124A-4E93-7128-56AC-AEB705DC67F4}"/>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39" name="内容占位符 3">
            <a:extLst>
              <a:ext uri="{FF2B5EF4-FFF2-40B4-BE49-F238E27FC236}">
                <a16:creationId xmlns:a16="http://schemas.microsoft.com/office/drawing/2014/main" id="{8EAC84AD-3907-DF33-85DB-E766588E91C9}"/>
              </a:ext>
            </a:extLst>
          </p:cNvPr>
          <p:cNvSpPr>
            <a:spLocks noGrp="1"/>
          </p:cNvSpPr>
          <p:nvPr>
            <p:ph idx="1"/>
          </p:nvPr>
        </p:nvSpPr>
        <p:spPr>
          <a:xfrm>
            <a:off x="1025912" y="1638290"/>
            <a:ext cx="7850376" cy="4351338"/>
          </a:xfrm>
        </p:spPr>
        <p:txBody>
          <a:bodyPr/>
          <a:lstStyle/>
          <a:p>
            <a:r>
              <a:rPr kumimoji="1" lang="zh-CN" altLang="en-US" dirty="0">
                <a:latin typeface="Weibei SC" charset="-122"/>
                <a:ea typeface="Weibei SC" charset="-122"/>
                <a:cs typeface="Weibei SC" charset="-122"/>
              </a:rPr>
              <a:t>相似的上下文会给出相似的预测</a:t>
            </a:r>
          </a:p>
          <a:p>
            <a:r>
              <a:rPr kumimoji="1" lang="zh-CN" altLang="en-US" dirty="0">
                <a:latin typeface="Weibei SC" charset="-122"/>
                <a:ea typeface="Weibei SC" charset="-122"/>
                <a:cs typeface="Weibei SC" charset="-122"/>
              </a:rPr>
              <a:t>如果两个单词经常出现在相似的上下文，它们就相似</a:t>
            </a:r>
          </a:p>
          <a:p>
            <a:r>
              <a:rPr kumimoji="1" lang="zh-CN" altLang="en-US" dirty="0">
                <a:latin typeface="Weibei SC" charset="-122"/>
                <a:ea typeface="Weibei SC" charset="-122"/>
                <a:cs typeface="Weibei SC" charset="-122"/>
              </a:rPr>
              <a:t>例如：</a:t>
            </a:r>
          </a:p>
          <a:p>
            <a:pPr lvl="1"/>
            <a:r>
              <a:rPr kumimoji="1" lang="zh-CN" altLang="en-US" dirty="0">
                <a:solidFill>
                  <a:srgbClr val="FF0000"/>
                </a:solidFill>
                <a:latin typeface="Weibei SC" charset="-122"/>
                <a:ea typeface="Weibei SC" charset="-122"/>
                <a:cs typeface="Weibei SC" charset="-122"/>
              </a:rPr>
              <a:t>火星</a:t>
            </a:r>
            <a:r>
              <a:rPr kumimoji="1" lang="zh-CN" altLang="en-US" dirty="0">
                <a:latin typeface="Weibei SC" charset="-122"/>
                <a:ea typeface="Weibei SC" charset="-122"/>
                <a:cs typeface="Weibei SC" charset="-122"/>
              </a:rPr>
              <a:t>是太阳系中的一颗</a:t>
            </a:r>
            <a:r>
              <a:rPr kumimoji="1" lang="zh-CN" altLang="en-US" dirty="0">
                <a:solidFill>
                  <a:schemeClr val="accent6"/>
                </a:solidFill>
                <a:latin typeface="Weibei SC" charset="-122"/>
                <a:ea typeface="Weibei SC" charset="-122"/>
                <a:cs typeface="Weibei SC" charset="-122"/>
              </a:rPr>
              <a:t>行星</a:t>
            </a:r>
          </a:p>
          <a:p>
            <a:pPr lvl="1"/>
            <a:r>
              <a:rPr kumimoji="1" lang="zh-CN" altLang="en-US" dirty="0">
                <a:solidFill>
                  <a:srgbClr val="FF0000"/>
                </a:solidFill>
                <a:latin typeface="Weibei SC" charset="-122"/>
                <a:ea typeface="Weibei SC" charset="-122"/>
                <a:cs typeface="Weibei SC" charset="-122"/>
              </a:rPr>
              <a:t>水星</a:t>
            </a:r>
            <a:r>
              <a:rPr kumimoji="1" lang="zh-CN" altLang="en-US" dirty="0">
                <a:latin typeface="Weibei SC" charset="-122"/>
                <a:ea typeface="Weibei SC" charset="-122"/>
                <a:cs typeface="Weibei SC" charset="-122"/>
              </a:rPr>
              <a:t>是太阳系中有一颗</a:t>
            </a:r>
            <a:r>
              <a:rPr kumimoji="1" lang="zh-CN" altLang="en-US" dirty="0">
                <a:solidFill>
                  <a:schemeClr val="accent6"/>
                </a:solidFill>
                <a:latin typeface="Weibei SC" charset="-122"/>
                <a:ea typeface="Weibei SC" charset="-122"/>
                <a:cs typeface="Weibei SC" charset="-122"/>
              </a:rPr>
              <a:t>行星</a:t>
            </a:r>
          </a:p>
        </p:txBody>
      </p:sp>
    </p:spTree>
    <p:extLst>
      <p:ext uri="{BB962C8B-B14F-4D97-AF65-F5344CB8AC3E}">
        <p14:creationId xmlns:p14="http://schemas.microsoft.com/office/powerpoint/2010/main" val="1051772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4" name="内容占位符 2">
            <a:extLst>
              <a:ext uri="{FF2B5EF4-FFF2-40B4-BE49-F238E27FC236}">
                <a16:creationId xmlns:a16="http://schemas.microsoft.com/office/drawing/2014/main" id="{3CECA3EE-1B5D-912F-C669-F26A61568F95}"/>
              </a:ext>
            </a:extLst>
          </p:cNvPr>
          <p:cNvGraphicFramePr>
            <a:graphicFrameLocks noGrp="1"/>
          </p:cNvGraphicFramePr>
          <p:nvPr>
            <p:ph idx="1"/>
            <p:extLst>
              <p:ext uri="{D42A27DB-BD31-4B8C-83A1-F6EECF244321}">
                <p14:modId xmlns:p14="http://schemas.microsoft.com/office/powerpoint/2010/main" val="2825276337"/>
              </p:ext>
            </p:extLst>
          </p:nvPr>
        </p:nvGraphicFramePr>
        <p:xfrm>
          <a:off x="1158583" y="1711234"/>
          <a:ext cx="10380956" cy="3941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98964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48519D53-BD05-D5B3-34B4-79E796B52B78}"/>
              </a:ext>
            </a:extLst>
          </p:cNvPr>
          <p:cNvSpPr/>
          <p:nvPr/>
        </p:nvSpPr>
        <p:spPr>
          <a:xfrm>
            <a:off x="1477661" y="1182009"/>
            <a:ext cx="2115670" cy="19901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a:extLst>
              <a:ext uri="{FF2B5EF4-FFF2-40B4-BE49-F238E27FC236}">
                <a16:creationId xmlns:a16="http://schemas.microsoft.com/office/drawing/2014/main" id="{C059D1F3-08DC-C2E0-B9A1-87FF37E6B6D5}"/>
              </a:ext>
            </a:extLst>
          </p:cNvPr>
          <p:cNvSpPr/>
          <p:nvPr/>
        </p:nvSpPr>
        <p:spPr>
          <a:xfrm>
            <a:off x="2320341" y="1684032"/>
            <a:ext cx="286871" cy="2689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0F9E5670-8580-DE0C-CFB6-10B047A0163C}"/>
              </a:ext>
            </a:extLst>
          </p:cNvPr>
          <p:cNvSpPr/>
          <p:nvPr/>
        </p:nvSpPr>
        <p:spPr>
          <a:xfrm>
            <a:off x="2078297" y="2266735"/>
            <a:ext cx="286871" cy="2689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840BBDDE-D1EF-9D52-4ED7-9F0EA2DBBE93}"/>
              </a:ext>
            </a:extLst>
          </p:cNvPr>
          <p:cNvSpPr/>
          <p:nvPr/>
        </p:nvSpPr>
        <p:spPr>
          <a:xfrm>
            <a:off x="2625136" y="2365348"/>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564FDA8F-EDA5-31B0-3E68-94749E30B5C5}"/>
              </a:ext>
            </a:extLst>
          </p:cNvPr>
          <p:cNvSpPr/>
          <p:nvPr/>
        </p:nvSpPr>
        <p:spPr>
          <a:xfrm>
            <a:off x="2302414" y="2670145"/>
            <a:ext cx="286871" cy="2689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7B7345EF-F116-1092-19A0-FCBB47F3E9E1}"/>
              </a:ext>
            </a:extLst>
          </p:cNvPr>
          <p:cNvSpPr/>
          <p:nvPr/>
        </p:nvSpPr>
        <p:spPr>
          <a:xfrm>
            <a:off x="2786503" y="1827464"/>
            <a:ext cx="286871" cy="2689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3CD221B0-3ADE-774D-5058-B0A347A6B645}"/>
              </a:ext>
            </a:extLst>
          </p:cNvPr>
          <p:cNvSpPr/>
          <p:nvPr/>
        </p:nvSpPr>
        <p:spPr>
          <a:xfrm>
            <a:off x="1916935" y="1818501"/>
            <a:ext cx="286871" cy="26894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9BD7A078-E247-CE57-4870-6D2C6026294B}"/>
              </a:ext>
            </a:extLst>
          </p:cNvPr>
          <p:cNvSpPr/>
          <p:nvPr/>
        </p:nvSpPr>
        <p:spPr>
          <a:xfrm>
            <a:off x="2759615" y="1504737"/>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45A01B58-1A8D-850A-0282-89C1CE56DDE0}"/>
              </a:ext>
            </a:extLst>
          </p:cNvPr>
          <p:cNvSpPr txBox="1"/>
          <p:nvPr/>
        </p:nvSpPr>
        <p:spPr>
          <a:xfrm>
            <a:off x="3799525" y="1755745"/>
            <a:ext cx="1787797" cy="369332"/>
          </a:xfrm>
          <a:prstGeom prst="rect">
            <a:avLst/>
          </a:prstGeom>
          <a:noFill/>
        </p:spPr>
        <p:txBody>
          <a:bodyPr wrap="square" rtlCol="0">
            <a:spAutoFit/>
          </a:bodyPr>
          <a:lstStyle/>
          <a:p>
            <a:r>
              <a:rPr kumimoji="1" lang="zh-CN" altLang="en-US" dirty="0"/>
              <a:t>任务／领域</a:t>
            </a:r>
            <a:r>
              <a:rPr kumimoji="1" lang="en-US" altLang="zh-CN" dirty="0"/>
              <a:t>A</a:t>
            </a:r>
            <a:endParaRPr kumimoji="1" lang="zh-CN" altLang="en-US" dirty="0"/>
          </a:p>
        </p:txBody>
      </p:sp>
      <p:sp>
        <p:nvSpPr>
          <p:cNvPr id="19" name="下箭头 18">
            <a:extLst>
              <a:ext uri="{FF2B5EF4-FFF2-40B4-BE49-F238E27FC236}">
                <a16:creationId xmlns:a16="http://schemas.microsoft.com/office/drawing/2014/main" id="{68E54D7F-2E74-9F9F-FC47-48BCEEB32C9D}"/>
              </a:ext>
            </a:extLst>
          </p:cNvPr>
          <p:cNvSpPr/>
          <p:nvPr/>
        </p:nvSpPr>
        <p:spPr>
          <a:xfrm rot="20342332">
            <a:off x="2813405" y="3193860"/>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BA70CDA9-B29E-AFCF-34D0-39436FB00109}"/>
              </a:ext>
            </a:extLst>
          </p:cNvPr>
          <p:cNvSpPr txBox="1"/>
          <p:nvPr/>
        </p:nvSpPr>
        <p:spPr>
          <a:xfrm>
            <a:off x="4043915" y="3965600"/>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A</a:t>
            </a:r>
            <a:endParaRPr kumimoji="1" lang="zh-CN" altLang="en-US" dirty="0"/>
          </a:p>
        </p:txBody>
      </p:sp>
      <p:grpSp>
        <p:nvGrpSpPr>
          <p:cNvPr id="21" name="组 7">
            <a:extLst>
              <a:ext uri="{FF2B5EF4-FFF2-40B4-BE49-F238E27FC236}">
                <a16:creationId xmlns:a16="http://schemas.microsoft.com/office/drawing/2014/main" id="{70700716-C352-6E2E-1224-80B68EA4B598}"/>
              </a:ext>
            </a:extLst>
          </p:cNvPr>
          <p:cNvGrpSpPr/>
          <p:nvPr/>
        </p:nvGrpSpPr>
        <p:grpSpPr>
          <a:xfrm>
            <a:off x="4178570" y="4804448"/>
            <a:ext cx="1210240" cy="1200233"/>
            <a:chOff x="2474260" y="4490908"/>
            <a:chExt cx="2115670" cy="1990164"/>
          </a:xfrm>
        </p:grpSpPr>
        <p:sp>
          <p:nvSpPr>
            <p:cNvPr id="22" name="椭圆 21">
              <a:extLst>
                <a:ext uri="{FF2B5EF4-FFF2-40B4-BE49-F238E27FC236}">
                  <a16:creationId xmlns:a16="http://schemas.microsoft.com/office/drawing/2014/main" id="{D7448D42-600B-1FF1-0797-6A128A58F5E3}"/>
                </a:ext>
              </a:extLst>
            </p:cNvPr>
            <p:cNvSpPr/>
            <p:nvPr/>
          </p:nvSpPr>
          <p:spPr>
            <a:xfrm>
              <a:off x="2474260" y="4490908"/>
              <a:ext cx="2115670" cy="19901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993750BA-DF70-21DA-3679-CB964AD1FD6C}"/>
                </a:ext>
              </a:extLst>
            </p:cNvPr>
            <p:cNvSpPr/>
            <p:nvPr/>
          </p:nvSpPr>
          <p:spPr>
            <a:xfrm>
              <a:off x="3316940" y="4992931"/>
              <a:ext cx="286871" cy="2689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a:extLst>
                <a:ext uri="{FF2B5EF4-FFF2-40B4-BE49-F238E27FC236}">
                  <a16:creationId xmlns:a16="http://schemas.microsoft.com/office/drawing/2014/main" id="{F862E1B6-A3D7-5096-B8E7-91499ACB2013}"/>
                </a:ext>
              </a:extLst>
            </p:cNvPr>
            <p:cNvSpPr/>
            <p:nvPr/>
          </p:nvSpPr>
          <p:spPr>
            <a:xfrm>
              <a:off x="3074896" y="5575634"/>
              <a:ext cx="2868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A9DF9A84-0207-C430-C979-1A762B8E94DC}"/>
                </a:ext>
              </a:extLst>
            </p:cNvPr>
            <p:cNvSpPr/>
            <p:nvPr/>
          </p:nvSpPr>
          <p:spPr>
            <a:xfrm>
              <a:off x="3621735" y="5674247"/>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CFCD0B8E-764C-A88C-F0B6-33A5448EA702}"/>
                </a:ext>
              </a:extLst>
            </p:cNvPr>
            <p:cNvSpPr/>
            <p:nvPr/>
          </p:nvSpPr>
          <p:spPr>
            <a:xfrm>
              <a:off x="3299013" y="5979044"/>
              <a:ext cx="286871" cy="2689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a:extLst>
                <a:ext uri="{FF2B5EF4-FFF2-40B4-BE49-F238E27FC236}">
                  <a16:creationId xmlns:a16="http://schemas.microsoft.com/office/drawing/2014/main" id="{C65BD1F7-C6BE-0C77-3A63-48E32F0F6E23}"/>
                </a:ext>
              </a:extLst>
            </p:cNvPr>
            <p:cNvSpPr/>
            <p:nvPr/>
          </p:nvSpPr>
          <p:spPr>
            <a:xfrm>
              <a:off x="3783102" y="5136363"/>
              <a:ext cx="286871" cy="2689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16324DE7-EBF3-1812-D445-2F56FE6BDF1B}"/>
                </a:ext>
              </a:extLst>
            </p:cNvPr>
            <p:cNvSpPr/>
            <p:nvPr/>
          </p:nvSpPr>
          <p:spPr>
            <a:xfrm>
              <a:off x="2913534" y="5127400"/>
              <a:ext cx="286871" cy="26894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07FF920A-DDDD-81EF-845A-5309B29D2725}"/>
                </a:ext>
              </a:extLst>
            </p:cNvPr>
            <p:cNvSpPr/>
            <p:nvPr/>
          </p:nvSpPr>
          <p:spPr>
            <a:xfrm>
              <a:off x="3756214" y="4813636"/>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0" name="内容占位符 7">
            <a:extLst>
              <a:ext uri="{FF2B5EF4-FFF2-40B4-BE49-F238E27FC236}">
                <a16:creationId xmlns:a16="http://schemas.microsoft.com/office/drawing/2014/main" id="{C18DDFE3-7D62-9B0A-5910-066FFAFBF8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5827" y="3919736"/>
            <a:ext cx="1203562" cy="599720"/>
          </a:xfrm>
          <a:prstGeom prst="rect">
            <a:avLst/>
          </a:prstGeom>
        </p:spPr>
      </p:pic>
      <p:sp>
        <p:nvSpPr>
          <p:cNvPr id="31" name="下箭头 30">
            <a:extLst>
              <a:ext uri="{FF2B5EF4-FFF2-40B4-BE49-F238E27FC236}">
                <a16:creationId xmlns:a16="http://schemas.microsoft.com/office/drawing/2014/main" id="{E932B253-79F0-D36D-AE7F-89743F444618}"/>
              </a:ext>
            </a:extLst>
          </p:cNvPr>
          <p:cNvSpPr/>
          <p:nvPr/>
        </p:nvSpPr>
        <p:spPr>
          <a:xfrm rot="18388555">
            <a:off x="3619502" y="4571366"/>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2564ABB8-1FA0-3719-FB51-48BA400237E8}"/>
              </a:ext>
            </a:extLst>
          </p:cNvPr>
          <p:cNvSpPr/>
          <p:nvPr/>
        </p:nvSpPr>
        <p:spPr>
          <a:xfrm>
            <a:off x="8317741" y="1181320"/>
            <a:ext cx="2115670" cy="19901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134B8501-4F94-A171-0AF3-91FC5E0D1694}"/>
              </a:ext>
            </a:extLst>
          </p:cNvPr>
          <p:cNvSpPr/>
          <p:nvPr/>
        </p:nvSpPr>
        <p:spPr>
          <a:xfrm>
            <a:off x="9160421" y="1683343"/>
            <a:ext cx="286871" cy="2689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a:extLst>
              <a:ext uri="{FF2B5EF4-FFF2-40B4-BE49-F238E27FC236}">
                <a16:creationId xmlns:a16="http://schemas.microsoft.com/office/drawing/2014/main" id="{B3AF880B-2E49-7740-B328-F9AB6E77D0B6}"/>
              </a:ext>
            </a:extLst>
          </p:cNvPr>
          <p:cNvSpPr/>
          <p:nvPr/>
        </p:nvSpPr>
        <p:spPr>
          <a:xfrm>
            <a:off x="8918377" y="2266046"/>
            <a:ext cx="286871" cy="26894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a:extLst>
              <a:ext uri="{FF2B5EF4-FFF2-40B4-BE49-F238E27FC236}">
                <a16:creationId xmlns:a16="http://schemas.microsoft.com/office/drawing/2014/main" id="{542E282E-1B45-6787-446C-6CBBF5006B43}"/>
              </a:ext>
            </a:extLst>
          </p:cNvPr>
          <p:cNvSpPr/>
          <p:nvPr/>
        </p:nvSpPr>
        <p:spPr>
          <a:xfrm>
            <a:off x="9465216" y="2364659"/>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a:extLst>
              <a:ext uri="{FF2B5EF4-FFF2-40B4-BE49-F238E27FC236}">
                <a16:creationId xmlns:a16="http://schemas.microsoft.com/office/drawing/2014/main" id="{45EC1242-FF50-4921-E3D6-BEF0E800272E}"/>
              </a:ext>
            </a:extLst>
          </p:cNvPr>
          <p:cNvSpPr/>
          <p:nvPr/>
        </p:nvSpPr>
        <p:spPr>
          <a:xfrm>
            <a:off x="9142494" y="2669456"/>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a:extLst>
              <a:ext uri="{FF2B5EF4-FFF2-40B4-BE49-F238E27FC236}">
                <a16:creationId xmlns:a16="http://schemas.microsoft.com/office/drawing/2014/main" id="{3B638E45-A41A-A457-4C5E-382481095367}"/>
              </a:ext>
            </a:extLst>
          </p:cNvPr>
          <p:cNvSpPr/>
          <p:nvPr/>
        </p:nvSpPr>
        <p:spPr>
          <a:xfrm>
            <a:off x="9626583" y="1826775"/>
            <a:ext cx="286871" cy="268941"/>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420A04DA-8CD1-C2C2-3EB4-64E278B583B2}"/>
              </a:ext>
            </a:extLst>
          </p:cNvPr>
          <p:cNvSpPr/>
          <p:nvPr/>
        </p:nvSpPr>
        <p:spPr>
          <a:xfrm>
            <a:off x="8757015" y="1817812"/>
            <a:ext cx="286871" cy="26894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a:extLst>
              <a:ext uri="{FF2B5EF4-FFF2-40B4-BE49-F238E27FC236}">
                <a16:creationId xmlns:a16="http://schemas.microsoft.com/office/drawing/2014/main" id="{CBBFDFA4-7F4B-72C0-9B5A-70E8A3200733}"/>
              </a:ext>
            </a:extLst>
          </p:cNvPr>
          <p:cNvSpPr/>
          <p:nvPr/>
        </p:nvSpPr>
        <p:spPr>
          <a:xfrm>
            <a:off x="9599695" y="1504048"/>
            <a:ext cx="286871" cy="2689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3486FFC1-8602-020F-D1F1-B60E650B8614}"/>
              </a:ext>
            </a:extLst>
          </p:cNvPr>
          <p:cNvSpPr txBox="1"/>
          <p:nvPr/>
        </p:nvSpPr>
        <p:spPr>
          <a:xfrm>
            <a:off x="6653540" y="1754225"/>
            <a:ext cx="1787797" cy="369332"/>
          </a:xfrm>
          <a:prstGeom prst="rect">
            <a:avLst/>
          </a:prstGeom>
          <a:noFill/>
        </p:spPr>
        <p:txBody>
          <a:bodyPr wrap="square" rtlCol="0">
            <a:spAutoFit/>
          </a:bodyPr>
          <a:lstStyle/>
          <a:p>
            <a:r>
              <a:rPr kumimoji="1" lang="zh-CN" altLang="en-US" dirty="0"/>
              <a:t>任务／领域</a:t>
            </a:r>
            <a:r>
              <a:rPr kumimoji="1" lang="en-US" altLang="zh-CN" dirty="0"/>
              <a:t>B</a:t>
            </a:r>
            <a:endParaRPr kumimoji="1" lang="zh-CN" altLang="en-US" dirty="0"/>
          </a:p>
        </p:txBody>
      </p:sp>
      <p:sp>
        <p:nvSpPr>
          <p:cNvPr id="41" name="下箭头 40">
            <a:extLst>
              <a:ext uri="{FF2B5EF4-FFF2-40B4-BE49-F238E27FC236}">
                <a16:creationId xmlns:a16="http://schemas.microsoft.com/office/drawing/2014/main" id="{184472EE-C8EE-9CA6-B2E3-37A049433C18}"/>
              </a:ext>
            </a:extLst>
          </p:cNvPr>
          <p:cNvSpPr/>
          <p:nvPr/>
        </p:nvSpPr>
        <p:spPr>
          <a:xfrm rot="2345403">
            <a:off x="8721146" y="3287098"/>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44E0A7E3-56F0-76A3-2D01-BD6CB5DD7673}"/>
              </a:ext>
            </a:extLst>
          </p:cNvPr>
          <p:cNvSpPr txBox="1"/>
          <p:nvPr/>
        </p:nvSpPr>
        <p:spPr>
          <a:xfrm>
            <a:off x="9447292" y="4034930"/>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B</a:t>
            </a:r>
            <a:endParaRPr kumimoji="1" lang="zh-CN" altLang="en-US" dirty="0"/>
          </a:p>
        </p:txBody>
      </p:sp>
      <p:sp>
        <p:nvSpPr>
          <p:cNvPr id="43" name="椭圆 42">
            <a:extLst>
              <a:ext uri="{FF2B5EF4-FFF2-40B4-BE49-F238E27FC236}">
                <a16:creationId xmlns:a16="http://schemas.microsoft.com/office/drawing/2014/main" id="{64D13EF1-A8BE-D3A2-ABD3-35EDF71B5F1B}"/>
              </a:ext>
            </a:extLst>
          </p:cNvPr>
          <p:cNvSpPr/>
          <p:nvPr/>
        </p:nvSpPr>
        <p:spPr>
          <a:xfrm>
            <a:off x="6588863" y="4804447"/>
            <a:ext cx="1210240" cy="120023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1CDBC957-F269-4D0C-F987-C032C3DF11D7}"/>
              </a:ext>
            </a:extLst>
          </p:cNvPr>
          <p:cNvSpPr/>
          <p:nvPr/>
        </p:nvSpPr>
        <p:spPr>
          <a:xfrm>
            <a:off x="7070907" y="5107208"/>
            <a:ext cx="164101" cy="16219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a:extLst>
              <a:ext uri="{FF2B5EF4-FFF2-40B4-BE49-F238E27FC236}">
                <a16:creationId xmlns:a16="http://schemas.microsoft.com/office/drawing/2014/main" id="{1877EC66-82B5-9099-A5DF-F17E5D622159}"/>
              </a:ext>
            </a:extLst>
          </p:cNvPr>
          <p:cNvSpPr/>
          <p:nvPr/>
        </p:nvSpPr>
        <p:spPr>
          <a:xfrm>
            <a:off x="6932449" y="5458626"/>
            <a:ext cx="164101" cy="162194"/>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E029724A-DD32-E447-CE98-E3C510B6916B}"/>
              </a:ext>
            </a:extLst>
          </p:cNvPr>
          <p:cNvSpPr/>
          <p:nvPr/>
        </p:nvSpPr>
        <p:spPr>
          <a:xfrm>
            <a:off x="7245260" y="5518098"/>
            <a:ext cx="164101" cy="162194"/>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椭圆 46">
            <a:extLst>
              <a:ext uri="{FF2B5EF4-FFF2-40B4-BE49-F238E27FC236}">
                <a16:creationId xmlns:a16="http://schemas.microsoft.com/office/drawing/2014/main" id="{B26240B7-BA8B-ABF7-C16E-0916A9C5BB77}"/>
              </a:ext>
            </a:extLst>
          </p:cNvPr>
          <p:cNvSpPr/>
          <p:nvPr/>
        </p:nvSpPr>
        <p:spPr>
          <a:xfrm>
            <a:off x="7060652" y="5701916"/>
            <a:ext cx="164101" cy="162194"/>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a:extLst>
              <a:ext uri="{FF2B5EF4-FFF2-40B4-BE49-F238E27FC236}">
                <a16:creationId xmlns:a16="http://schemas.microsoft.com/office/drawing/2014/main" id="{CE438F65-7F9A-1CCC-115C-C47C0A473569}"/>
              </a:ext>
            </a:extLst>
          </p:cNvPr>
          <p:cNvSpPr/>
          <p:nvPr/>
        </p:nvSpPr>
        <p:spPr>
          <a:xfrm>
            <a:off x="7337568" y="5193710"/>
            <a:ext cx="164101" cy="16219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a:extLst>
              <a:ext uri="{FF2B5EF4-FFF2-40B4-BE49-F238E27FC236}">
                <a16:creationId xmlns:a16="http://schemas.microsoft.com/office/drawing/2014/main" id="{6145AE3E-D448-45DB-0BD2-EC34BC94069F}"/>
              </a:ext>
            </a:extLst>
          </p:cNvPr>
          <p:cNvSpPr/>
          <p:nvPr/>
        </p:nvSpPr>
        <p:spPr>
          <a:xfrm>
            <a:off x="6840144" y="5188304"/>
            <a:ext cx="164101" cy="1621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椭圆 49">
            <a:extLst>
              <a:ext uri="{FF2B5EF4-FFF2-40B4-BE49-F238E27FC236}">
                <a16:creationId xmlns:a16="http://schemas.microsoft.com/office/drawing/2014/main" id="{5B118FA3-E789-5080-96CE-D380747FDEF1}"/>
              </a:ext>
            </a:extLst>
          </p:cNvPr>
          <p:cNvSpPr/>
          <p:nvPr/>
        </p:nvSpPr>
        <p:spPr>
          <a:xfrm>
            <a:off x="7322187" y="4999079"/>
            <a:ext cx="164101" cy="16219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下箭头 50">
            <a:extLst>
              <a:ext uri="{FF2B5EF4-FFF2-40B4-BE49-F238E27FC236}">
                <a16:creationId xmlns:a16="http://schemas.microsoft.com/office/drawing/2014/main" id="{A7C96AAF-00D8-73A6-C9EE-C0C39B74EA8B}"/>
              </a:ext>
            </a:extLst>
          </p:cNvPr>
          <p:cNvSpPr/>
          <p:nvPr/>
        </p:nvSpPr>
        <p:spPr>
          <a:xfrm rot="2463734">
            <a:off x="7609612" y="4592145"/>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2" name="图片 51">
            <a:extLst>
              <a:ext uri="{FF2B5EF4-FFF2-40B4-BE49-F238E27FC236}">
                <a16:creationId xmlns:a16="http://schemas.microsoft.com/office/drawing/2014/main" id="{C8985B4D-45D6-E896-9008-F3ABC270E6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7988841" y="3829395"/>
            <a:ext cx="1199374" cy="1038876"/>
          </a:xfrm>
          <a:prstGeom prst="rect">
            <a:avLst/>
          </a:prstGeom>
        </p:spPr>
      </p:pic>
      <p:sp>
        <p:nvSpPr>
          <p:cNvPr id="53" name="文本框 52">
            <a:extLst>
              <a:ext uri="{FF2B5EF4-FFF2-40B4-BE49-F238E27FC236}">
                <a16:creationId xmlns:a16="http://schemas.microsoft.com/office/drawing/2014/main" id="{8EE59BE0-3745-355B-A8FC-E864DA8D20D2}"/>
              </a:ext>
            </a:extLst>
          </p:cNvPr>
          <p:cNvSpPr txBox="1"/>
          <p:nvPr/>
        </p:nvSpPr>
        <p:spPr>
          <a:xfrm>
            <a:off x="5114658" y="2961472"/>
            <a:ext cx="2529902" cy="461665"/>
          </a:xfrm>
          <a:prstGeom prst="rect">
            <a:avLst/>
          </a:prstGeom>
          <a:noFill/>
        </p:spPr>
        <p:txBody>
          <a:bodyPr wrap="square" rtlCol="0">
            <a:spAutoFit/>
          </a:bodyPr>
          <a:lstStyle/>
          <a:p>
            <a:r>
              <a:rPr kumimoji="1" lang="zh-CN" altLang="en-US" sz="2400" b="1" dirty="0">
                <a:solidFill>
                  <a:schemeClr val="accent2"/>
                </a:solidFill>
              </a:rPr>
              <a:t>有</a:t>
            </a:r>
            <a:r>
              <a:rPr kumimoji="1" lang="zh-CN" altLang="en-US" sz="2400" b="1">
                <a:solidFill>
                  <a:schemeClr val="accent2"/>
                </a:solidFill>
              </a:rPr>
              <a:t>监督学习情景</a:t>
            </a:r>
          </a:p>
        </p:txBody>
      </p:sp>
    </p:spTree>
    <p:extLst>
      <p:ext uri="{BB962C8B-B14F-4D97-AF65-F5344CB8AC3E}">
        <p14:creationId xmlns:p14="http://schemas.microsoft.com/office/powerpoint/2010/main" val="1923035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椭圆 1">
            <a:extLst>
              <a:ext uri="{FF2B5EF4-FFF2-40B4-BE49-F238E27FC236}">
                <a16:creationId xmlns:a16="http://schemas.microsoft.com/office/drawing/2014/main" id="{4FE901D0-C469-CF45-2CCF-04B8BE2E7721}"/>
              </a:ext>
            </a:extLst>
          </p:cNvPr>
          <p:cNvSpPr/>
          <p:nvPr/>
        </p:nvSpPr>
        <p:spPr>
          <a:xfrm>
            <a:off x="1419132" y="1457478"/>
            <a:ext cx="2115670" cy="19901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a:extLst>
              <a:ext uri="{FF2B5EF4-FFF2-40B4-BE49-F238E27FC236}">
                <a16:creationId xmlns:a16="http://schemas.microsoft.com/office/drawing/2014/main" id="{5394058A-EF0E-629F-C2DF-484C64929988}"/>
              </a:ext>
            </a:extLst>
          </p:cNvPr>
          <p:cNvSpPr/>
          <p:nvPr/>
        </p:nvSpPr>
        <p:spPr>
          <a:xfrm>
            <a:off x="2261812" y="1959501"/>
            <a:ext cx="286871" cy="2689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a:extLst>
              <a:ext uri="{FF2B5EF4-FFF2-40B4-BE49-F238E27FC236}">
                <a16:creationId xmlns:a16="http://schemas.microsoft.com/office/drawing/2014/main" id="{AE1391E0-4535-E965-7ECD-731617065B52}"/>
              </a:ext>
            </a:extLst>
          </p:cNvPr>
          <p:cNvSpPr/>
          <p:nvPr/>
        </p:nvSpPr>
        <p:spPr>
          <a:xfrm>
            <a:off x="2019768" y="2542204"/>
            <a:ext cx="286871" cy="26894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a:extLst>
              <a:ext uri="{FF2B5EF4-FFF2-40B4-BE49-F238E27FC236}">
                <a16:creationId xmlns:a16="http://schemas.microsoft.com/office/drawing/2014/main" id="{B9FC9FE8-74A7-C163-1FE6-110CCD02516E}"/>
              </a:ext>
            </a:extLst>
          </p:cNvPr>
          <p:cNvSpPr/>
          <p:nvPr/>
        </p:nvSpPr>
        <p:spPr>
          <a:xfrm>
            <a:off x="2566607" y="2640817"/>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3CCAAB2B-2B31-4E30-D8F4-AD29A00A7975}"/>
              </a:ext>
            </a:extLst>
          </p:cNvPr>
          <p:cNvSpPr/>
          <p:nvPr/>
        </p:nvSpPr>
        <p:spPr>
          <a:xfrm>
            <a:off x="2243885" y="2945614"/>
            <a:ext cx="286871" cy="26894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a:extLst>
              <a:ext uri="{FF2B5EF4-FFF2-40B4-BE49-F238E27FC236}">
                <a16:creationId xmlns:a16="http://schemas.microsoft.com/office/drawing/2014/main" id="{6D721D43-18F5-87CB-2E43-AE9B1C34F725}"/>
              </a:ext>
            </a:extLst>
          </p:cNvPr>
          <p:cNvSpPr/>
          <p:nvPr/>
        </p:nvSpPr>
        <p:spPr>
          <a:xfrm>
            <a:off x="2727974" y="2102933"/>
            <a:ext cx="286871" cy="2689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3E86B6AC-EDEF-0EBF-3519-50BBBAA9DD36}"/>
              </a:ext>
            </a:extLst>
          </p:cNvPr>
          <p:cNvSpPr/>
          <p:nvPr/>
        </p:nvSpPr>
        <p:spPr>
          <a:xfrm>
            <a:off x="1858406" y="2093970"/>
            <a:ext cx="286871" cy="26894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a:extLst>
              <a:ext uri="{FF2B5EF4-FFF2-40B4-BE49-F238E27FC236}">
                <a16:creationId xmlns:a16="http://schemas.microsoft.com/office/drawing/2014/main" id="{49080246-82A8-87C9-0EF3-C9D9C3E14583}"/>
              </a:ext>
            </a:extLst>
          </p:cNvPr>
          <p:cNvSpPr/>
          <p:nvPr/>
        </p:nvSpPr>
        <p:spPr>
          <a:xfrm>
            <a:off x="2701086" y="1780206"/>
            <a:ext cx="286871" cy="26894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959AF47F-BF61-EE1B-FEF7-E39ECB6AE203}"/>
              </a:ext>
            </a:extLst>
          </p:cNvPr>
          <p:cNvSpPr txBox="1"/>
          <p:nvPr/>
        </p:nvSpPr>
        <p:spPr>
          <a:xfrm>
            <a:off x="3740996" y="2031214"/>
            <a:ext cx="1787797" cy="369332"/>
          </a:xfrm>
          <a:prstGeom prst="rect">
            <a:avLst/>
          </a:prstGeom>
          <a:noFill/>
        </p:spPr>
        <p:txBody>
          <a:bodyPr wrap="square" rtlCol="0">
            <a:spAutoFit/>
          </a:bodyPr>
          <a:lstStyle/>
          <a:p>
            <a:r>
              <a:rPr kumimoji="1" lang="zh-CN" altLang="en-US" dirty="0"/>
              <a:t>源任务／领域</a:t>
            </a:r>
          </a:p>
        </p:txBody>
      </p:sp>
      <p:sp>
        <p:nvSpPr>
          <p:cNvPr id="60" name="下箭头 59">
            <a:extLst>
              <a:ext uri="{FF2B5EF4-FFF2-40B4-BE49-F238E27FC236}">
                <a16:creationId xmlns:a16="http://schemas.microsoft.com/office/drawing/2014/main" id="{5004A963-9432-52E5-1CD2-D5BB387E1A3C}"/>
              </a:ext>
            </a:extLst>
          </p:cNvPr>
          <p:cNvSpPr/>
          <p:nvPr/>
        </p:nvSpPr>
        <p:spPr>
          <a:xfrm rot="20342332">
            <a:off x="2754876" y="3469329"/>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1CB62179-A94A-84C6-D154-16B30BC69CA9}"/>
              </a:ext>
            </a:extLst>
          </p:cNvPr>
          <p:cNvSpPr txBox="1"/>
          <p:nvPr/>
        </p:nvSpPr>
        <p:spPr>
          <a:xfrm>
            <a:off x="3985386" y="4241069"/>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A</a:t>
            </a:r>
            <a:endParaRPr kumimoji="1" lang="zh-CN" altLang="en-US" dirty="0"/>
          </a:p>
        </p:txBody>
      </p:sp>
      <p:pic>
        <p:nvPicPr>
          <p:cNvPr id="62" name="内容占位符 7">
            <a:extLst>
              <a:ext uri="{FF2B5EF4-FFF2-40B4-BE49-F238E27FC236}">
                <a16:creationId xmlns:a16="http://schemas.microsoft.com/office/drawing/2014/main" id="{D66FA1A1-D9FE-1CFF-578C-C7769FA2B8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47298" y="4195205"/>
            <a:ext cx="1203562" cy="599720"/>
          </a:xfrm>
          <a:prstGeom prst="rect">
            <a:avLst/>
          </a:prstGeom>
        </p:spPr>
      </p:pic>
      <p:sp>
        <p:nvSpPr>
          <p:cNvPr id="63" name="下箭头 62">
            <a:extLst>
              <a:ext uri="{FF2B5EF4-FFF2-40B4-BE49-F238E27FC236}">
                <a16:creationId xmlns:a16="http://schemas.microsoft.com/office/drawing/2014/main" id="{FF7E1A11-25AA-06C3-5CD8-268230130067}"/>
              </a:ext>
            </a:extLst>
          </p:cNvPr>
          <p:cNvSpPr/>
          <p:nvPr/>
        </p:nvSpPr>
        <p:spPr>
          <a:xfrm rot="18388555">
            <a:off x="3881652" y="4848749"/>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D1FE4947-BA10-8E1D-69F6-19D64F438CDC}"/>
              </a:ext>
            </a:extLst>
          </p:cNvPr>
          <p:cNvSpPr/>
          <p:nvPr/>
        </p:nvSpPr>
        <p:spPr>
          <a:xfrm>
            <a:off x="8259212" y="1456789"/>
            <a:ext cx="2115670" cy="19901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a:extLst>
              <a:ext uri="{FF2B5EF4-FFF2-40B4-BE49-F238E27FC236}">
                <a16:creationId xmlns:a16="http://schemas.microsoft.com/office/drawing/2014/main" id="{1F1D5A3A-55E9-3F1A-F9EB-7846DAA5D09C}"/>
              </a:ext>
            </a:extLst>
          </p:cNvPr>
          <p:cNvSpPr/>
          <p:nvPr/>
        </p:nvSpPr>
        <p:spPr>
          <a:xfrm>
            <a:off x="9101892" y="1958812"/>
            <a:ext cx="286871" cy="2689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a:extLst>
              <a:ext uri="{FF2B5EF4-FFF2-40B4-BE49-F238E27FC236}">
                <a16:creationId xmlns:a16="http://schemas.microsoft.com/office/drawing/2014/main" id="{17E63E66-1A09-2D32-E00A-363E1D5B2990}"/>
              </a:ext>
            </a:extLst>
          </p:cNvPr>
          <p:cNvSpPr/>
          <p:nvPr/>
        </p:nvSpPr>
        <p:spPr>
          <a:xfrm>
            <a:off x="8859848" y="2541515"/>
            <a:ext cx="286871" cy="26894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a:extLst>
              <a:ext uri="{FF2B5EF4-FFF2-40B4-BE49-F238E27FC236}">
                <a16:creationId xmlns:a16="http://schemas.microsoft.com/office/drawing/2014/main" id="{BDC74467-BB04-B271-AF5C-CF0E77C74822}"/>
              </a:ext>
            </a:extLst>
          </p:cNvPr>
          <p:cNvSpPr/>
          <p:nvPr/>
        </p:nvSpPr>
        <p:spPr>
          <a:xfrm>
            <a:off x="9406687" y="2640128"/>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a:extLst>
              <a:ext uri="{FF2B5EF4-FFF2-40B4-BE49-F238E27FC236}">
                <a16:creationId xmlns:a16="http://schemas.microsoft.com/office/drawing/2014/main" id="{84F9D78B-7260-0E2B-BEDC-93FDF5DE1634}"/>
              </a:ext>
            </a:extLst>
          </p:cNvPr>
          <p:cNvSpPr/>
          <p:nvPr/>
        </p:nvSpPr>
        <p:spPr>
          <a:xfrm>
            <a:off x="9083965" y="2944925"/>
            <a:ext cx="286871" cy="268941"/>
          </a:xfrm>
          <a:prstGeom prst="ellipse">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椭圆 68">
            <a:extLst>
              <a:ext uri="{FF2B5EF4-FFF2-40B4-BE49-F238E27FC236}">
                <a16:creationId xmlns:a16="http://schemas.microsoft.com/office/drawing/2014/main" id="{B1040B7D-3C6E-C9D3-05FF-FA4B4F1BB06B}"/>
              </a:ext>
            </a:extLst>
          </p:cNvPr>
          <p:cNvSpPr/>
          <p:nvPr/>
        </p:nvSpPr>
        <p:spPr>
          <a:xfrm>
            <a:off x="9568054" y="2102244"/>
            <a:ext cx="286871" cy="268941"/>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a:extLst>
              <a:ext uri="{FF2B5EF4-FFF2-40B4-BE49-F238E27FC236}">
                <a16:creationId xmlns:a16="http://schemas.microsoft.com/office/drawing/2014/main" id="{A88A0EC2-8319-0C8D-0897-C6D5219CBABF}"/>
              </a:ext>
            </a:extLst>
          </p:cNvPr>
          <p:cNvSpPr/>
          <p:nvPr/>
        </p:nvSpPr>
        <p:spPr>
          <a:xfrm>
            <a:off x="8698486" y="2093281"/>
            <a:ext cx="286871" cy="26894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a:extLst>
              <a:ext uri="{FF2B5EF4-FFF2-40B4-BE49-F238E27FC236}">
                <a16:creationId xmlns:a16="http://schemas.microsoft.com/office/drawing/2014/main" id="{9CAD86F3-624E-9B46-A7EE-F478FAE35BBA}"/>
              </a:ext>
            </a:extLst>
          </p:cNvPr>
          <p:cNvSpPr/>
          <p:nvPr/>
        </p:nvSpPr>
        <p:spPr>
          <a:xfrm>
            <a:off x="9541166" y="1779517"/>
            <a:ext cx="286871" cy="2689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文本框 71">
            <a:extLst>
              <a:ext uri="{FF2B5EF4-FFF2-40B4-BE49-F238E27FC236}">
                <a16:creationId xmlns:a16="http://schemas.microsoft.com/office/drawing/2014/main" id="{118ED9F8-2E02-0EF9-2B16-6E573985327E}"/>
              </a:ext>
            </a:extLst>
          </p:cNvPr>
          <p:cNvSpPr txBox="1"/>
          <p:nvPr/>
        </p:nvSpPr>
        <p:spPr>
          <a:xfrm>
            <a:off x="6395213" y="2012305"/>
            <a:ext cx="1787797" cy="369332"/>
          </a:xfrm>
          <a:prstGeom prst="rect">
            <a:avLst/>
          </a:prstGeom>
          <a:noFill/>
        </p:spPr>
        <p:txBody>
          <a:bodyPr wrap="square" rtlCol="0">
            <a:spAutoFit/>
          </a:bodyPr>
          <a:lstStyle/>
          <a:p>
            <a:r>
              <a:rPr kumimoji="1" lang="zh-CN" altLang="en-US"/>
              <a:t>目标任务／领域</a:t>
            </a:r>
            <a:endParaRPr kumimoji="1" lang="zh-CN" altLang="en-US" dirty="0"/>
          </a:p>
        </p:txBody>
      </p:sp>
      <p:sp>
        <p:nvSpPr>
          <p:cNvPr id="73" name="下箭头 72">
            <a:extLst>
              <a:ext uri="{FF2B5EF4-FFF2-40B4-BE49-F238E27FC236}">
                <a16:creationId xmlns:a16="http://schemas.microsoft.com/office/drawing/2014/main" id="{B24EA501-3E32-FA5E-3154-4682EDDD5C5C}"/>
              </a:ext>
            </a:extLst>
          </p:cNvPr>
          <p:cNvSpPr/>
          <p:nvPr/>
        </p:nvSpPr>
        <p:spPr>
          <a:xfrm rot="12601025">
            <a:off x="8662617" y="3562567"/>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A61768C0-32A6-748A-7738-4D057EA5EC63}"/>
              </a:ext>
            </a:extLst>
          </p:cNvPr>
          <p:cNvSpPr txBox="1"/>
          <p:nvPr/>
        </p:nvSpPr>
        <p:spPr>
          <a:xfrm>
            <a:off x="9388763" y="4310399"/>
            <a:ext cx="1120582"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B</a:t>
            </a:r>
            <a:endParaRPr kumimoji="1" lang="zh-CN" altLang="en-US" dirty="0"/>
          </a:p>
        </p:txBody>
      </p:sp>
      <p:sp>
        <p:nvSpPr>
          <p:cNvPr id="75" name="下箭头 74">
            <a:extLst>
              <a:ext uri="{FF2B5EF4-FFF2-40B4-BE49-F238E27FC236}">
                <a16:creationId xmlns:a16="http://schemas.microsoft.com/office/drawing/2014/main" id="{5915339A-9B17-8606-CD91-54AC1855D3F9}"/>
              </a:ext>
            </a:extLst>
          </p:cNvPr>
          <p:cNvSpPr/>
          <p:nvPr/>
        </p:nvSpPr>
        <p:spPr>
          <a:xfrm rot="14294324">
            <a:off x="7140521" y="4887664"/>
            <a:ext cx="466162" cy="4661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6" name="图片 75">
            <a:extLst>
              <a:ext uri="{FF2B5EF4-FFF2-40B4-BE49-F238E27FC236}">
                <a16:creationId xmlns:a16="http://schemas.microsoft.com/office/drawing/2014/main" id="{0DE30C04-C124-A27F-9983-2E22E0F9603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7930312" y="4104864"/>
            <a:ext cx="1199374" cy="1038876"/>
          </a:xfrm>
          <a:prstGeom prst="rect">
            <a:avLst/>
          </a:prstGeom>
        </p:spPr>
      </p:pic>
      <p:sp>
        <p:nvSpPr>
          <p:cNvPr id="77" name="文本框 76">
            <a:extLst>
              <a:ext uri="{FF2B5EF4-FFF2-40B4-BE49-F238E27FC236}">
                <a16:creationId xmlns:a16="http://schemas.microsoft.com/office/drawing/2014/main" id="{3B5C835B-58CB-36F3-D1C3-25E1DE56DEF0}"/>
              </a:ext>
            </a:extLst>
          </p:cNvPr>
          <p:cNvSpPr txBox="1"/>
          <p:nvPr/>
        </p:nvSpPr>
        <p:spPr>
          <a:xfrm>
            <a:off x="4524506" y="3357120"/>
            <a:ext cx="3155587" cy="646331"/>
          </a:xfrm>
          <a:prstGeom prst="rect">
            <a:avLst/>
          </a:prstGeom>
          <a:noFill/>
        </p:spPr>
        <p:txBody>
          <a:bodyPr wrap="square" rtlCol="0">
            <a:spAutoFit/>
          </a:bodyPr>
          <a:lstStyle/>
          <a:p>
            <a:r>
              <a:rPr kumimoji="1" lang="zh-CN" altLang="en-US" b="1" dirty="0">
                <a:solidFill>
                  <a:schemeClr val="accent2"/>
                </a:solidFill>
              </a:rPr>
              <a:t>一个领域的问题求解经验／知识迁移到另</a:t>
            </a:r>
            <a:r>
              <a:rPr kumimoji="1" lang="zh-CN" altLang="en-US" b="1">
                <a:solidFill>
                  <a:schemeClr val="accent2"/>
                </a:solidFill>
              </a:rPr>
              <a:t>一个领域中</a:t>
            </a:r>
            <a:endParaRPr kumimoji="1" lang="zh-CN" altLang="en-US" b="1" dirty="0">
              <a:solidFill>
                <a:schemeClr val="accent2"/>
              </a:solidFill>
            </a:endParaRPr>
          </a:p>
        </p:txBody>
      </p:sp>
      <p:sp>
        <p:nvSpPr>
          <p:cNvPr id="78" name="文本框 77">
            <a:extLst>
              <a:ext uri="{FF2B5EF4-FFF2-40B4-BE49-F238E27FC236}">
                <a16:creationId xmlns:a16="http://schemas.microsoft.com/office/drawing/2014/main" id="{AF4EA39C-0E12-8E2A-9396-CDF3A94EF118}"/>
              </a:ext>
            </a:extLst>
          </p:cNvPr>
          <p:cNvSpPr txBox="1"/>
          <p:nvPr/>
        </p:nvSpPr>
        <p:spPr>
          <a:xfrm>
            <a:off x="5245025" y="5143740"/>
            <a:ext cx="1538882" cy="584775"/>
          </a:xfrm>
          <a:prstGeom prst="rect">
            <a:avLst/>
          </a:prstGeom>
          <a:noFill/>
        </p:spPr>
        <p:txBody>
          <a:bodyPr wrap="square" rtlCol="0">
            <a:spAutoFit/>
          </a:bodyPr>
          <a:lstStyle/>
          <a:p>
            <a:r>
              <a:rPr kumimoji="1" lang="zh-CN" altLang="en-US" sz="3200" b="1">
                <a:solidFill>
                  <a:srgbClr val="0070C0"/>
                </a:solidFill>
              </a:rPr>
              <a:t>知   识</a:t>
            </a:r>
          </a:p>
        </p:txBody>
      </p:sp>
    </p:spTree>
    <p:extLst>
      <p:ext uri="{BB962C8B-B14F-4D97-AF65-F5344CB8AC3E}">
        <p14:creationId xmlns:p14="http://schemas.microsoft.com/office/powerpoint/2010/main" val="1129336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Fights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Poverty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620F0227-9CEC-B4AD-9696-0B2185FE0A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5559" y="1127706"/>
            <a:ext cx="4561690" cy="4749045"/>
          </a:xfrm>
          <a:prstGeom prst="rect">
            <a:avLst/>
          </a:prstGeom>
        </p:spPr>
      </p:pic>
      <p:pic>
        <p:nvPicPr>
          <p:cNvPr id="14" name="图片 13">
            <a:extLst>
              <a:ext uri="{FF2B5EF4-FFF2-40B4-BE49-F238E27FC236}">
                <a16:creationId xmlns:a16="http://schemas.microsoft.com/office/drawing/2014/main" id="{D8F71745-144E-9443-1121-0C967329FE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23126" y="1127706"/>
            <a:ext cx="5368694" cy="4640494"/>
          </a:xfrm>
          <a:prstGeom prst="rect">
            <a:avLst/>
          </a:prstGeom>
        </p:spPr>
      </p:pic>
    </p:spTree>
    <p:extLst>
      <p:ext uri="{BB962C8B-B14F-4D97-AF65-F5344CB8AC3E}">
        <p14:creationId xmlns:p14="http://schemas.microsoft.com/office/powerpoint/2010/main" val="9175430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Poverty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A053D8B-D4D8-F9A7-F072-ABEC7B73DBE3}"/>
              </a:ext>
            </a:extLst>
          </p:cNvPr>
          <p:cNvSpPr>
            <a:spLocks noGrp="1"/>
          </p:cNvSpPr>
          <p:nvPr>
            <p:ph idx="1"/>
          </p:nvPr>
        </p:nvSpPr>
        <p:spPr>
          <a:xfrm>
            <a:off x="7489579" y="1082800"/>
            <a:ext cx="3767328" cy="4654299"/>
          </a:xfrm>
        </p:spPr>
        <p:txBody>
          <a:bodyPr>
            <a:normAutofit/>
          </a:bodyPr>
          <a:lstStyle/>
          <a:p>
            <a:r>
              <a:rPr lang="zh-CN" altLang="en-US" sz="1800" dirty="0"/>
              <a:t>非洲贫困国家：尼日利亚、坦桑尼亚、乌甘达、马拉维、卢旺达</a:t>
            </a:r>
            <a:endParaRPr lang="en-US" altLang="zh-CN" sz="1800" dirty="0"/>
          </a:p>
          <a:p>
            <a:r>
              <a:rPr lang="zh-CN" altLang="en-US" sz="1800" dirty="0"/>
              <a:t>每天</a:t>
            </a:r>
            <a:r>
              <a:rPr lang="en-US" altLang="zh-CN" sz="1800" dirty="0"/>
              <a:t>1.9</a:t>
            </a:r>
            <a:r>
              <a:rPr lang="zh-CN" altLang="en-US" sz="1800" dirty="0"/>
              <a:t>美元的贫困线，该地区极贫人口比例预计在</a:t>
            </a:r>
            <a:r>
              <a:rPr lang="en-US" altLang="zh-CN" sz="1800" dirty="0"/>
              <a:t>2015</a:t>
            </a:r>
            <a:r>
              <a:rPr lang="zh-CN" altLang="en-US" sz="1800" dirty="0"/>
              <a:t>年将降至</a:t>
            </a:r>
            <a:r>
              <a:rPr lang="en-US" altLang="zh-CN" sz="1800" dirty="0"/>
              <a:t>35%</a:t>
            </a:r>
          </a:p>
          <a:p>
            <a:r>
              <a:rPr lang="zh-CN" altLang="en-US" sz="1800" dirty="0"/>
              <a:t>从</a:t>
            </a:r>
            <a:r>
              <a:rPr lang="en-US" altLang="zh-CN" sz="1800" dirty="0"/>
              <a:t>1990</a:t>
            </a:r>
            <a:r>
              <a:rPr lang="zh-CN" altLang="en-US" sz="1800" dirty="0"/>
              <a:t>年的</a:t>
            </a:r>
            <a:r>
              <a:rPr lang="en-US" altLang="zh-CN" sz="1800" dirty="0"/>
              <a:t>56%</a:t>
            </a:r>
            <a:r>
              <a:rPr lang="zh-CN" altLang="en-US" sz="1800" dirty="0"/>
              <a:t>到</a:t>
            </a:r>
            <a:r>
              <a:rPr lang="en-US" altLang="zh-CN" sz="1800" dirty="0"/>
              <a:t>2012</a:t>
            </a:r>
            <a:r>
              <a:rPr lang="zh-CN" altLang="en-US" sz="1800" dirty="0"/>
              <a:t>年降至</a:t>
            </a:r>
            <a:r>
              <a:rPr lang="en-US" altLang="zh-CN" sz="1800" dirty="0"/>
              <a:t>43%</a:t>
            </a:r>
          </a:p>
          <a:p>
            <a:r>
              <a:rPr lang="zh-CN" altLang="en-US" sz="1800" dirty="0"/>
              <a:t>捐助甚至会加重贫富差距</a:t>
            </a:r>
            <a:endParaRPr lang="en-US" altLang="zh-CN" sz="1800" dirty="0"/>
          </a:p>
          <a:p>
            <a:r>
              <a:rPr lang="zh-CN" altLang="en-US" sz="1800" dirty="0"/>
              <a:t>精准获取数据是解决非洲贫困的首要问题</a:t>
            </a:r>
            <a:endParaRPr lang="en-US" altLang="zh-CN" sz="1800" dirty="0"/>
          </a:p>
        </p:txBody>
      </p:sp>
      <p:pic>
        <p:nvPicPr>
          <p:cNvPr id="6" name="图片 5">
            <a:extLst>
              <a:ext uri="{FF2B5EF4-FFF2-40B4-BE49-F238E27FC236}">
                <a16:creationId xmlns:a16="http://schemas.microsoft.com/office/drawing/2014/main" id="{F4206787-19DE-F005-5596-0C86ED673C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5284" y="1163592"/>
            <a:ext cx="4053332" cy="2844702"/>
          </a:xfrm>
          <a:prstGeom prst="rect">
            <a:avLst/>
          </a:prstGeom>
        </p:spPr>
      </p:pic>
      <p:pic>
        <p:nvPicPr>
          <p:cNvPr id="9" name="图片 8">
            <a:extLst>
              <a:ext uri="{FF2B5EF4-FFF2-40B4-BE49-F238E27FC236}">
                <a16:creationId xmlns:a16="http://schemas.microsoft.com/office/drawing/2014/main" id="{9513686E-3F64-084C-6C32-468F3AC81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1950" y="3313873"/>
            <a:ext cx="3835097" cy="2716527"/>
          </a:xfrm>
          <a:prstGeom prst="rect">
            <a:avLst/>
          </a:prstGeom>
        </p:spPr>
      </p:pic>
    </p:spTree>
    <p:extLst>
      <p:ext uri="{BB962C8B-B14F-4D97-AF65-F5344CB8AC3E}">
        <p14:creationId xmlns:p14="http://schemas.microsoft.com/office/powerpoint/2010/main" val="1459590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Poverty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5" name="内容占位符 2">
            <a:extLst>
              <a:ext uri="{FF2B5EF4-FFF2-40B4-BE49-F238E27FC236}">
                <a16:creationId xmlns:a16="http://schemas.microsoft.com/office/drawing/2014/main" id="{7A053D8B-D4D8-F9A7-F072-ABEC7B73DBE3}"/>
              </a:ext>
            </a:extLst>
          </p:cNvPr>
          <p:cNvSpPr>
            <a:spLocks noGrp="1"/>
          </p:cNvSpPr>
          <p:nvPr>
            <p:ph idx="1"/>
          </p:nvPr>
        </p:nvSpPr>
        <p:spPr>
          <a:xfrm>
            <a:off x="7489579" y="1082800"/>
            <a:ext cx="3767328" cy="4654299"/>
          </a:xfrm>
        </p:spPr>
        <p:txBody>
          <a:bodyPr>
            <a:normAutofit/>
          </a:bodyPr>
          <a:lstStyle/>
          <a:p>
            <a:r>
              <a:rPr lang="zh-CN" altLang="en-US" sz="1800" dirty="0"/>
              <a:t>非洲贫困国家：尼日利亚、坦桑尼亚、乌甘达、马拉维、卢旺达</a:t>
            </a:r>
            <a:endParaRPr lang="en-US" altLang="zh-CN" sz="1800" dirty="0"/>
          </a:p>
          <a:p>
            <a:r>
              <a:rPr lang="zh-CN" altLang="en-US" sz="1800" dirty="0"/>
              <a:t>每天</a:t>
            </a:r>
            <a:r>
              <a:rPr lang="en-US" altLang="zh-CN" sz="1800" dirty="0"/>
              <a:t>1.9</a:t>
            </a:r>
            <a:r>
              <a:rPr lang="zh-CN" altLang="en-US" sz="1800" dirty="0"/>
              <a:t>美元的贫困线，该地区极贫人口比例预计在</a:t>
            </a:r>
            <a:r>
              <a:rPr lang="en-US" altLang="zh-CN" sz="1800" dirty="0"/>
              <a:t>2015</a:t>
            </a:r>
            <a:r>
              <a:rPr lang="zh-CN" altLang="en-US" sz="1800" dirty="0"/>
              <a:t>年将降至</a:t>
            </a:r>
            <a:r>
              <a:rPr lang="en-US" altLang="zh-CN" sz="1800" dirty="0"/>
              <a:t>35%</a:t>
            </a:r>
          </a:p>
          <a:p>
            <a:r>
              <a:rPr lang="zh-CN" altLang="en-US" sz="1800" dirty="0"/>
              <a:t>从</a:t>
            </a:r>
            <a:r>
              <a:rPr lang="en-US" altLang="zh-CN" sz="1800" dirty="0"/>
              <a:t>1990</a:t>
            </a:r>
            <a:r>
              <a:rPr lang="zh-CN" altLang="en-US" sz="1800" dirty="0"/>
              <a:t>年的</a:t>
            </a:r>
            <a:r>
              <a:rPr lang="en-US" altLang="zh-CN" sz="1800" dirty="0"/>
              <a:t>56%</a:t>
            </a:r>
            <a:r>
              <a:rPr lang="zh-CN" altLang="en-US" sz="1800" dirty="0"/>
              <a:t>到</a:t>
            </a:r>
            <a:r>
              <a:rPr lang="en-US" altLang="zh-CN" sz="1800" dirty="0"/>
              <a:t>2012</a:t>
            </a:r>
            <a:r>
              <a:rPr lang="zh-CN" altLang="en-US" sz="1800" dirty="0"/>
              <a:t>年降至</a:t>
            </a:r>
            <a:r>
              <a:rPr lang="en-US" altLang="zh-CN" sz="1800" dirty="0"/>
              <a:t>43%</a:t>
            </a:r>
          </a:p>
          <a:p>
            <a:r>
              <a:rPr lang="zh-CN" altLang="en-US" sz="1800" dirty="0"/>
              <a:t>捐助甚至会加重贫富差距</a:t>
            </a:r>
            <a:endParaRPr lang="en-US" altLang="zh-CN" sz="1800" dirty="0"/>
          </a:p>
          <a:p>
            <a:r>
              <a:rPr lang="zh-CN" altLang="en-US" sz="1800" dirty="0"/>
              <a:t>精准获取数据是解决非洲贫困的首要问题</a:t>
            </a:r>
            <a:endParaRPr lang="en-US" altLang="zh-CN" sz="1800" dirty="0"/>
          </a:p>
        </p:txBody>
      </p:sp>
      <p:pic>
        <p:nvPicPr>
          <p:cNvPr id="6" name="图片 5">
            <a:extLst>
              <a:ext uri="{FF2B5EF4-FFF2-40B4-BE49-F238E27FC236}">
                <a16:creationId xmlns:a16="http://schemas.microsoft.com/office/drawing/2014/main" id="{F4206787-19DE-F005-5596-0C86ED673C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5284" y="1163592"/>
            <a:ext cx="4053332" cy="2844702"/>
          </a:xfrm>
          <a:prstGeom prst="rect">
            <a:avLst/>
          </a:prstGeom>
        </p:spPr>
      </p:pic>
      <p:pic>
        <p:nvPicPr>
          <p:cNvPr id="9" name="图片 8">
            <a:extLst>
              <a:ext uri="{FF2B5EF4-FFF2-40B4-BE49-F238E27FC236}">
                <a16:creationId xmlns:a16="http://schemas.microsoft.com/office/drawing/2014/main" id="{9513686E-3F64-084C-6C32-468F3AC81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1950" y="3313873"/>
            <a:ext cx="3835097" cy="2716527"/>
          </a:xfrm>
          <a:prstGeom prst="rect">
            <a:avLst/>
          </a:prstGeom>
        </p:spPr>
      </p:pic>
      <p:sp>
        <p:nvSpPr>
          <p:cNvPr id="2" name="文本框 1">
            <a:extLst>
              <a:ext uri="{FF2B5EF4-FFF2-40B4-BE49-F238E27FC236}">
                <a16:creationId xmlns:a16="http://schemas.microsoft.com/office/drawing/2014/main" id="{6E4ECCE3-BD8D-57D9-B1F4-E028F5117E7C}"/>
              </a:ext>
            </a:extLst>
          </p:cNvPr>
          <p:cNvSpPr txBox="1"/>
          <p:nvPr/>
        </p:nvSpPr>
        <p:spPr>
          <a:xfrm>
            <a:off x="8409510" y="4285958"/>
            <a:ext cx="2523744" cy="769441"/>
          </a:xfrm>
          <a:prstGeom prst="rect">
            <a:avLst/>
          </a:prstGeom>
          <a:noFill/>
        </p:spPr>
        <p:txBody>
          <a:bodyPr wrap="square" rtlCol="0">
            <a:spAutoFit/>
          </a:bodyPr>
          <a:lstStyle/>
          <a:p>
            <a:r>
              <a:rPr kumimoji="1" lang="zh-CN" altLang="en-US" sz="4400" dirty="0">
                <a:solidFill>
                  <a:srgbClr val="FF0000"/>
                </a:solidFill>
              </a:rPr>
              <a:t>数据？</a:t>
            </a:r>
          </a:p>
        </p:txBody>
      </p:sp>
    </p:spTree>
    <p:extLst>
      <p:ext uri="{BB962C8B-B14F-4D97-AF65-F5344CB8AC3E}">
        <p14:creationId xmlns:p14="http://schemas.microsoft.com/office/powerpoint/2010/main" val="3573422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用大数据战胜贫困</a:t>
            </a:r>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884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04416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III</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Representation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Objects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D8DE5595-7C0E-516D-C1F2-D81DF2B889DC}"/>
              </a:ext>
            </a:extLst>
          </p:cNvPr>
          <p:cNvSpPr txBox="1"/>
          <p:nvPr/>
        </p:nvSpPr>
        <p:spPr>
          <a:xfrm>
            <a:off x="574304" y="4105568"/>
            <a:ext cx="6575125" cy="1938992"/>
          </a:xfrm>
          <a:prstGeom prst="rect">
            <a:avLst/>
          </a:prstGeom>
          <a:solidFill>
            <a:schemeClr val="bg1"/>
          </a:solidFill>
        </p:spPr>
        <p:txBody>
          <a:bodyPr wrap="square">
            <a:spAutoFit/>
          </a:bodyPr>
          <a:lstStyle/>
          <a:p>
            <a:r>
              <a:rPr lang="en" altLang="zh-CN" sz="1200" b="0" i="0" dirty="0">
                <a:solidFill>
                  <a:schemeClr val="accent2"/>
                </a:solidFill>
                <a:effectLst/>
                <a:latin typeface="Lucida Grande" panose="020B0600040502020204" pitchFamily="34" charset="0"/>
              </a:rPr>
              <a:t>Categorical variables are a natural choice for representing discrete structure in the world. However, stochastic neural networks rarely use categorical latent variables due to the inability to backpropagate through samples. In this work, we present an efficient gradient estimator that replaces the non-differentiable sample from a categorical distribution with a differentiable sample from a novel Gumbel-</a:t>
            </a:r>
            <a:r>
              <a:rPr lang="en" altLang="zh-CN" sz="1200" b="0" i="0" dirty="0" err="1">
                <a:solidFill>
                  <a:schemeClr val="accent2"/>
                </a:solidFill>
                <a:effectLst/>
                <a:latin typeface="Lucida Grande" panose="020B0600040502020204" pitchFamily="34" charset="0"/>
              </a:rPr>
              <a:t>Softmax</a:t>
            </a:r>
            <a:r>
              <a:rPr lang="en" altLang="zh-CN" sz="1200" b="0" i="0" dirty="0">
                <a:solidFill>
                  <a:schemeClr val="accent2"/>
                </a:solidFill>
                <a:effectLst/>
                <a:latin typeface="Lucida Grande" panose="020B0600040502020204" pitchFamily="34" charset="0"/>
              </a:rPr>
              <a:t> distribution. This distribution has the essential property that it can be smoothly annealed into a categorical distribution. We show that our Gumbel-</a:t>
            </a:r>
            <a:r>
              <a:rPr lang="en" altLang="zh-CN" sz="1200" b="0" i="0" dirty="0" err="1">
                <a:solidFill>
                  <a:schemeClr val="accent2"/>
                </a:solidFill>
                <a:effectLst/>
                <a:latin typeface="Lucida Grande" panose="020B0600040502020204" pitchFamily="34" charset="0"/>
              </a:rPr>
              <a:t>Softmax</a:t>
            </a:r>
            <a:r>
              <a:rPr lang="en" altLang="zh-CN" sz="1200" b="0" i="0" dirty="0">
                <a:solidFill>
                  <a:schemeClr val="accent2"/>
                </a:solidFill>
                <a:effectLst/>
                <a:latin typeface="Lucida Grande" panose="020B0600040502020204" pitchFamily="34" charset="0"/>
              </a:rPr>
              <a:t> estimator outperforms state-of-the-art gradient estimators on structured output prediction and unsupervised generative modeling tasks with categorical latent variables, and enables large speedups on semi-supervised classification.</a:t>
            </a:r>
            <a:endParaRPr lang="zh-CN" altLang="en-US" sz="1200" dirty="0">
              <a:solidFill>
                <a:schemeClr val="accent2"/>
              </a:solidFill>
            </a:endParaRPr>
          </a:p>
        </p:txBody>
      </p:sp>
      <p:pic>
        <p:nvPicPr>
          <p:cNvPr id="9" name="Picture 2">
            <a:extLst>
              <a:ext uri="{FF2B5EF4-FFF2-40B4-BE49-F238E27FC236}">
                <a16:creationId xmlns:a16="http://schemas.microsoft.com/office/drawing/2014/main" id="{6D7E5C3D-3623-0ED6-38CE-CCC60E34A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628" y="1717354"/>
            <a:ext cx="3749070" cy="37378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human networks drive inequality, social immobility | Stanford News">
            <a:extLst>
              <a:ext uri="{FF2B5EF4-FFF2-40B4-BE49-F238E27FC236}">
                <a16:creationId xmlns:a16="http://schemas.microsoft.com/office/drawing/2014/main" id="{FB8622BE-611D-73ED-6F1C-653D3BF00E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8611" y="1165921"/>
            <a:ext cx="4298769" cy="286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466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迁移学习</a:t>
            </a:r>
          </a:p>
        </p:txBody>
      </p:sp>
      <p:pic>
        <p:nvPicPr>
          <p:cNvPr id="3" name="图片 2"/>
          <p:cNvPicPr>
            <a:picLocks noChangeAspect="1"/>
          </p:cNvPicPr>
          <p:nvPr/>
        </p:nvPicPr>
        <p:blipFill>
          <a:blip r:embed="rId2"/>
          <a:stretch>
            <a:fillRect/>
          </a:stretch>
        </p:blipFill>
        <p:spPr>
          <a:xfrm>
            <a:off x="-2566415" y="0"/>
            <a:ext cx="14758415" cy="6858000"/>
          </a:xfrm>
          <a:prstGeom prst="rect">
            <a:avLst/>
          </a:prstGeom>
        </p:spPr>
      </p:pic>
    </p:spTree>
    <p:extLst>
      <p:ext uri="{BB962C8B-B14F-4D97-AF65-F5344CB8AC3E}">
        <p14:creationId xmlns:p14="http://schemas.microsoft.com/office/powerpoint/2010/main" val="546608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Difficulty</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A863EE1A-9C58-D335-9365-6F57C3991D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2417" y="2600637"/>
            <a:ext cx="1646934" cy="1719138"/>
          </a:xfrm>
          <a:prstGeom prst="rect">
            <a:avLst/>
          </a:prstGeom>
        </p:spPr>
      </p:pic>
      <p:pic>
        <p:nvPicPr>
          <p:cNvPr id="14" name="图片 13">
            <a:extLst>
              <a:ext uri="{FF2B5EF4-FFF2-40B4-BE49-F238E27FC236}">
                <a16:creationId xmlns:a16="http://schemas.microsoft.com/office/drawing/2014/main" id="{3F7B34BC-9A7F-6A80-BC72-39756E0EE9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1988" y="2393723"/>
            <a:ext cx="2445681" cy="2355706"/>
          </a:xfrm>
          <a:prstGeom prst="rect">
            <a:avLst/>
          </a:prstGeom>
        </p:spPr>
      </p:pic>
      <p:pic>
        <p:nvPicPr>
          <p:cNvPr id="15" name="图片 14">
            <a:extLst>
              <a:ext uri="{FF2B5EF4-FFF2-40B4-BE49-F238E27FC236}">
                <a16:creationId xmlns:a16="http://schemas.microsoft.com/office/drawing/2014/main" id="{04E6E629-5CF3-E5CE-A58D-73E73E081D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35395" y="2733277"/>
            <a:ext cx="2260554" cy="1586498"/>
          </a:xfrm>
          <a:prstGeom prst="rect">
            <a:avLst/>
          </a:prstGeom>
        </p:spPr>
      </p:pic>
      <p:pic>
        <p:nvPicPr>
          <p:cNvPr id="16" name="内容占位符 7">
            <a:extLst>
              <a:ext uri="{FF2B5EF4-FFF2-40B4-BE49-F238E27FC236}">
                <a16:creationId xmlns:a16="http://schemas.microsoft.com/office/drawing/2014/main" id="{8F121901-AD42-B819-C5CC-7CD334FE4D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86811" y="2809403"/>
            <a:ext cx="3031124" cy="1510372"/>
          </a:xfrm>
          <a:prstGeom prst="rect">
            <a:avLst/>
          </a:prstGeom>
        </p:spPr>
      </p:pic>
    </p:spTree>
    <p:extLst>
      <p:ext uri="{BB962C8B-B14F-4D97-AF65-F5344CB8AC3E}">
        <p14:creationId xmlns:p14="http://schemas.microsoft.com/office/powerpoint/2010/main" val="734777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1:</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night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lights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A36B8854-6924-1FB5-4720-B0342C53AB5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829" y="2479882"/>
            <a:ext cx="10690380" cy="2190322"/>
          </a:xfrm>
          <a:prstGeom prst="rect">
            <a:avLst/>
          </a:prstGeom>
        </p:spPr>
      </p:pic>
    </p:spTree>
    <p:extLst>
      <p:ext uri="{BB962C8B-B14F-4D97-AF65-F5344CB8AC3E}">
        <p14:creationId xmlns:p14="http://schemas.microsoft.com/office/powerpoint/2010/main" val="38837117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2:</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id="{D13F11FA-0F23-2607-9C27-B2BF1016E93C}"/>
              </a:ext>
            </a:extLst>
          </p:cNvPr>
          <p:cNvSpPr>
            <a:spLocks noGrp="1"/>
          </p:cNvSpPr>
          <p:nvPr>
            <p:ph idx="1"/>
          </p:nvPr>
        </p:nvSpPr>
        <p:spPr>
          <a:xfrm>
            <a:off x="844881" y="4877617"/>
            <a:ext cx="7808976" cy="814468"/>
          </a:xfrm>
        </p:spPr>
        <p:txBody>
          <a:bodyPr>
            <a:normAutofit/>
          </a:bodyPr>
          <a:lstStyle/>
          <a:p>
            <a:r>
              <a:rPr kumimoji="1" lang="zh-CN" altLang="en-US" sz="2000" dirty="0">
                <a:solidFill>
                  <a:schemeClr val="tx1"/>
                </a:solidFill>
              </a:rPr>
              <a:t>运用数百个调查数据训练预测器</a:t>
            </a:r>
          </a:p>
        </p:txBody>
      </p:sp>
      <p:sp>
        <p:nvSpPr>
          <p:cNvPr id="4" name="文本框 3">
            <a:extLst>
              <a:ext uri="{FF2B5EF4-FFF2-40B4-BE49-F238E27FC236}">
                <a16:creationId xmlns:a16="http://schemas.microsoft.com/office/drawing/2014/main" id="{1A267E18-4A86-DFE7-2C8F-6A0B4FC91BDC}"/>
              </a:ext>
            </a:extLst>
          </p:cNvPr>
          <p:cNvSpPr txBox="1"/>
          <p:nvPr/>
        </p:nvSpPr>
        <p:spPr>
          <a:xfrm>
            <a:off x="844881" y="5507419"/>
            <a:ext cx="6657135" cy="369332"/>
          </a:xfrm>
          <a:prstGeom prst="rect">
            <a:avLst/>
          </a:prstGeom>
          <a:noFill/>
        </p:spPr>
        <p:txBody>
          <a:bodyPr wrap="square" rtlCol="0">
            <a:spAutoFit/>
          </a:bodyPr>
          <a:lstStyle/>
          <a:p>
            <a:r>
              <a:rPr kumimoji="1" lang="zh-CN" altLang="en-US" dirty="0">
                <a:solidFill>
                  <a:srgbClr val="FF0000"/>
                </a:solidFill>
              </a:rPr>
              <a:t>让熟悉卫星遥感图片的眼睛来指导预测</a:t>
            </a:r>
          </a:p>
        </p:txBody>
      </p:sp>
      <p:pic>
        <p:nvPicPr>
          <p:cNvPr id="5" name="图片 4">
            <a:extLst>
              <a:ext uri="{FF2B5EF4-FFF2-40B4-BE49-F238E27FC236}">
                <a16:creationId xmlns:a16="http://schemas.microsoft.com/office/drawing/2014/main" id="{AD76A1D0-DC4B-15D7-134E-6CDA9A780C4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619" y="2247404"/>
            <a:ext cx="7599299" cy="1874494"/>
          </a:xfrm>
          <a:prstGeom prst="rect">
            <a:avLst/>
          </a:prstGeom>
        </p:spPr>
      </p:pic>
      <p:sp>
        <p:nvSpPr>
          <p:cNvPr id="6" name="文本框 5">
            <a:extLst>
              <a:ext uri="{FF2B5EF4-FFF2-40B4-BE49-F238E27FC236}">
                <a16:creationId xmlns:a16="http://schemas.microsoft.com/office/drawing/2014/main" id="{D66E7AE4-42A6-FDD9-6B1D-342D1D11B5D8}"/>
              </a:ext>
            </a:extLst>
          </p:cNvPr>
          <p:cNvSpPr txBox="1"/>
          <p:nvPr/>
        </p:nvSpPr>
        <p:spPr>
          <a:xfrm>
            <a:off x="9625221" y="2861485"/>
            <a:ext cx="1901952" cy="646331"/>
          </a:xfrm>
          <a:prstGeom prst="rect">
            <a:avLst/>
          </a:prstGeom>
          <a:noFill/>
        </p:spPr>
        <p:txBody>
          <a:bodyPr wrap="square" rtlCol="0">
            <a:spAutoFit/>
          </a:bodyPr>
          <a:lstStyle/>
          <a:p>
            <a:r>
              <a:rPr kumimoji="1" lang="zh-CN" altLang="en-US"/>
              <a:t>政府关于收入的调查数据</a:t>
            </a:r>
          </a:p>
        </p:txBody>
      </p:sp>
      <p:cxnSp>
        <p:nvCxnSpPr>
          <p:cNvPr id="9" name="直线箭头连接符 8">
            <a:extLst>
              <a:ext uri="{FF2B5EF4-FFF2-40B4-BE49-F238E27FC236}">
                <a16:creationId xmlns:a16="http://schemas.microsoft.com/office/drawing/2014/main" id="{5BB181D5-9CFD-E56E-EC19-0B7703E354BD}"/>
              </a:ext>
            </a:extLst>
          </p:cNvPr>
          <p:cNvCxnSpPr/>
          <p:nvPr/>
        </p:nvCxnSpPr>
        <p:spPr>
          <a:xfrm>
            <a:off x="8865219" y="3084256"/>
            <a:ext cx="5486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45D35E6-A83B-3B75-6F23-2CDDFBFF0C5C}"/>
              </a:ext>
            </a:extLst>
          </p:cNvPr>
          <p:cNvSpPr txBox="1"/>
          <p:nvPr/>
        </p:nvSpPr>
        <p:spPr>
          <a:xfrm>
            <a:off x="1210641" y="1793374"/>
            <a:ext cx="1016034" cy="372839"/>
          </a:xfrm>
          <a:prstGeom prst="rect">
            <a:avLst/>
          </a:prstGeom>
          <a:noFill/>
        </p:spPr>
        <p:txBody>
          <a:bodyPr wrap="square" rtlCol="0">
            <a:spAutoFit/>
          </a:bodyPr>
          <a:lstStyle/>
          <a:p>
            <a:r>
              <a:rPr kumimoji="1" lang="zh-CN" altLang="en-US"/>
              <a:t>调查点</a:t>
            </a:r>
          </a:p>
        </p:txBody>
      </p:sp>
      <p:sp>
        <p:nvSpPr>
          <p:cNvPr id="14" name="文本框 13">
            <a:extLst>
              <a:ext uri="{FF2B5EF4-FFF2-40B4-BE49-F238E27FC236}">
                <a16:creationId xmlns:a16="http://schemas.microsoft.com/office/drawing/2014/main" id="{857EB5A3-DE30-8CE8-061E-646B8F92DE79}"/>
              </a:ext>
            </a:extLst>
          </p:cNvPr>
          <p:cNvSpPr txBox="1"/>
          <p:nvPr/>
        </p:nvSpPr>
        <p:spPr>
          <a:xfrm>
            <a:off x="4884639" y="1793374"/>
            <a:ext cx="2233519" cy="369332"/>
          </a:xfrm>
          <a:prstGeom prst="rect">
            <a:avLst/>
          </a:prstGeom>
          <a:noFill/>
        </p:spPr>
        <p:txBody>
          <a:bodyPr wrap="square" rtlCol="0">
            <a:spAutoFit/>
          </a:bodyPr>
          <a:lstStyle/>
          <a:p>
            <a:r>
              <a:rPr kumimoji="1" lang="zh-CN" altLang="en-US" dirty="0"/>
              <a:t>经过训练</a:t>
            </a:r>
            <a:r>
              <a:rPr kumimoji="1" lang="zh-CN" altLang="en-US"/>
              <a:t>后的眼睛</a:t>
            </a:r>
            <a:endParaRPr kumimoji="1" lang="zh-CN" altLang="en-US" dirty="0"/>
          </a:p>
        </p:txBody>
      </p:sp>
      <p:sp>
        <p:nvSpPr>
          <p:cNvPr id="15" name="文本框 14">
            <a:extLst>
              <a:ext uri="{FF2B5EF4-FFF2-40B4-BE49-F238E27FC236}">
                <a16:creationId xmlns:a16="http://schemas.microsoft.com/office/drawing/2014/main" id="{04AFFBFF-000F-8071-9EBF-401A1B530669}"/>
              </a:ext>
            </a:extLst>
          </p:cNvPr>
          <p:cNvSpPr txBox="1"/>
          <p:nvPr/>
        </p:nvSpPr>
        <p:spPr>
          <a:xfrm>
            <a:off x="7118158" y="4382368"/>
            <a:ext cx="1116760" cy="369332"/>
          </a:xfrm>
          <a:prstGeom prst="rect">
            <a:avLst/>
          </a:prstGeom>
          <a:noFill/>
        </p:spPr>
        <p:txBody>
          <a:bodyPr wrap="square" rtlCol="0">
            <a:spAutoFit/>
          </a:bodyPr>
          <a:lstStyle/>
          <a:p>
            <a:r>
              <a:rPr kumimoji="1" lang="zh-CN" altLang="en-US"/>
              <a:t>预测器</a:t>
            </a:r>
            <a:endParaRPr kumimoji="1" lang="zh-CN" altLang="en-US" dirty="0"/>
          </a:p>
        </p:txBody>
      </p:sp>
      <p:sp>
        <p:nvSpPr>
          <p:cNvPr id="16" name="文本框 15">
            <a:extLst>
              <a:ext uri="{FF2B5EF4-FFF2-40B4-BE49-F238E27FC236}">
                <a16:creationId xmlns:a16="http://schemas.microsoft.com/office/drawing/2014/main" id="{BF43D246-7163-E804-73F6-B5CFF8188CB8}"/>
              </a:ext>
            </a:extLst>
          </p:cNvPr>
          <p:cNvSpPr txBox="1"/>
          <p:nvPr/>
        </p:nvSpPr>
        <p:spPr>
          <a:xfrm>
            <a:off x="2804985" y="1799802"/>
            <a:ext cx="2233519" cy="369332"/>
          </a:xfrm>
          <a:prstGeom prst="rect">
            <a:avLst/>
          </a:prstGeom>
          <a:noFill/>
        </p:spPr>
        <p:txBody>
          <a:bodyPr wrap="square" rtlCol="0">
            <a:spAutoFit/>
          </a:bodyPr>
          <a:lstStyle/>
          <a:p>
            <a:r>
              <a:rPr kumimoji="1" lang="zh-CN" altLang="en-US"/>
              <a:t>遥感图像作为输入</a:t>
            </a:r>
            <a:endParaRPr kumimoji="1" lang="zh-CN" altLang="en-US" dirty="0"/>
          </a:p>
        </p:txBody>
      </p:sp>
    </p:spTree>
    <p:extLst>
      <p:ext uri="{BB962C8B-B14F-4D97-AF65-F5344CB8AC3E}">
        <p14:creationId xmlns:p14="http://schemas.microsoft.com/office/powerpoint/2010/main" val="2529977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729267"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Step</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3:</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Prediction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8" name="内容占位符 2">
            <a:extLst>
              <a:ext uri="{FF2B5EF4-FFF2-40B4-BE49-F238E27FC236}">
                <a16:creationId xmlns:a16="http://schemas.microsoft.com/office/drawing/2014/main" id="{688377E9-611F-6CC0-95FA-5891DDF1EAD8}"/>
              </a:ext>
            </a:extLst>
          </p:cNvPr>
          <p:cNvSpPr>
            <a:spLocks noGrp="1"/>
          </p:cNvSpPr>
          <p:nvPr>
            <p:ph idx="1"/>
          </p:nvPr>
        </p:nvSpPr>
        <p:spPr>
          <a:xfrm>
            <a:off x="844881" y="4834033"/>
            <a:ext cx="7808976" cy="684094"/>
          </a:xfrm>
        </p:spPr>
        <p:txBody>
          <a:bodyPr>
            <a:normAutofit/>
          </a:bodyPr>
          <a:lstStyle/>
          <a:p>
            <a:r>
              <a:rPr kumimoji="1" lang="zh-CN" altLang="en-US" sz="2000" dirty="0">
                <a:solidFill>
                  <a:schemeClr val="tx1"/>
                </a:solidFill>
              </a:rPr>
              <a:t>运用不同地点的图像，就可以预测该地点的贫困程度。</a:t>
            </a:r>
          </a:p>
        </p:txBody>
      </p:sp>
      <p:sp>
        <p:nvSpPr>
          <p:cNvPr id="19" name="文本框 18">
            <a:extLst>
              <a:ext uri="{FF2B5EF4-FFF2-40B4-BE49-F238E27FC236}">
                <a16:creationId xmlns:a16="http://schemas.microsoft.com/office/drawing/2014/main" id="{5DA5BBA1-D8FD-A30A-1F9F-ECCB0B85D60A}"/>
              </a:ext>
            </a:extLst>
          </p:cNvPr>
          <p:cNvSpPr txBox="1"/>
          <p:nvPr/>
        </p:nvSpPr>
        <p:spPr>
          <a:xfrm>
            <a:off x="1064337" y="5333461"/>
            <a:ext cx="6657135" cy="369332"/>
          </a:xfrm>
          <a:prstGeom prst="rect">
            <a:avLst/>
          </a:prstGeom>
          <a:noFill/>
        </p:spPr>
        <p:txBody>
          <a:bodyPr wrap="square" rtlCol="0">
            <a:spAutoFit/>
          </a:bodyPr>
          <a:lstStyle/>
          <a:p>
            <a:r>
              <a:rPr kumimoji="1" lang="zh-CN" altLang="en-US" dirty="0">
                <a:solidFill>
                  <a:srgbClr val="FF0000"/>
                </a:solidFill>
              </a:rPr>
              <a:t>让熟悉卫星遥感图片的眼睛来指导预测</a:t>
            </a:r>
          </a:p>
        </p:txBody>
      </p:sp>
      <p:pic>
        <p:nvPicPr>
          <p:cNvPr id="20" name="图片 19">
            <a:extLst>
              <a:ext uri="{FF2B5EF4-FFF2-40B4-BE49-F238E27FC236}">
                <a16:creationId xmlns:a16="http://schemas.microsoft.com/office/drawing/2014/main" id="{BF6CBEB7-A87B-7765-A4E2-27A5D9E48D8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5619" y="2073446"/>
            <a:ext cx="7599299" cy="1874494"/>
          </a:xfrm>
          <a:prstGeom prst="rect">
            <a:avLst/>
          </a:prstGeom>
        </p:spPr>
      </p:pic>
      <p:sp>
        <p:nvSpPr>
          <p:cNvPr id="21" name="文本框 20">
            <a:extLst>
              <a:ext uri="{FF2B5EF4-FFF2-40B4-BE49-F238E27FC236}">
                <a16:creationId xmlns:a16="http://schemas.microsoft.com/office/drawing/2014/main" id="{F7B8D092-3AD6-49E0-08BE-4CDF26AB3728}"/>
              </a:ext>
            </a:extLst>
          </p:cNvPr>
          <p:cNvSpPr txBox="1"/>
          <p:nvPr/>
        </p:nvSpPr>
        <p:spPr>
          <a:xfrm>
            <a:off x="9625221" y="2687527"/>
            <a:ext cx="1901952" cy="646331"/>
          </a:xfrm>
          <a:prstGeom prst="rect">
            <a:avLst/>
          </a:prstGeom>
          <a:noFill/>
        </p:spPr>
        <p:txBody>
          <a:bodyPr wrap="square" rtlCol="0">
            <a:spAutoFit/>
          </a:bodyPr>
          <a:lstStyle/>
          <a:p>
            <a:r>
              <a:rPr kumimoji="1" lang="zh-CN" altLang="en-US"/>
              <a:t>政府关于收入的调查数据</a:t>
            </a:r>
          </a:p>
        </p:txBody>
      </p:sp>
      <p:pic>
        <p:nvPicPr>
          <p:cNvPr id="22" name="图片 21">
            <a:extLst>
              <a:ext uri="{FF2B5EF4-FFF2-40B4-BE49-F238E27FC236}">
                <a16:creationId xmlns:a16="http://schemas.microsoft.com/office/drawing/2014/main" id="{098BCCD8-5EB8-A6F6-A4D9-3081F8E13EDA}"/>
              </a:ext>
            </a:extLst>
          </p:cNvPr>
          <p:cNvPicPr>
            <a:picLocks noChangeAspect="1"/>
          </p:cNvPicPr>
          <p:nvPr/>
        </p:nvPicPr>
        <p:blipFill>
          <a:blip r:embed="rId5"/>
          <a:stretch>
            <a:fillRect/>
          </a:stretch>
        </p:blipFill>
        <p:spPr>
          <a:xfrm>
            <a:off x="6579709" y="1909083"/>
            <a:ext cx="2074148" cy="2043036"/>
          </a:xfrm>
          <a:prstGeom prst="rect">
            <a:avLst/>
          </a:prstGeom>
        </p:spPr>
      </p:pic>
      <p:cxnSp>
        <p:nvCxnSpPr>
          <p:cNvPr id="23" name="直线箭头连接符 22">
            <a:extLst>
              <a:ext uri="{FF2B5EF4-FFF2-40B4-BE49-F238E27FC236}">
                <a16:creationId xmlns:a16="http://schemas.microsoft.com/office/drawing/2014/main" id="{44B4AF6A-C5B9-A74F-73C6-E3D41CAFFD5B}"/>
              </a:ext>
            </a:extLst>
          </p:cNvPr>
          <p:cNvCxnSpPr/>
          <p:nvPr/>
        </p:nvCxnSpPr>
        <p:spPr>
          <a:xfrm>
            <a:off x="8865219" y="2910298"/>
            <a:ext cx="54864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4210858-F31F-3A57-AFF1-A3D35CDCBD38}"/>
              </a:ext>
            </a:extLst>
          </p:cNvPr>
          <p:cNvSpPr txBox="1"/>
          <p:nvPr/>
        </p:nvSpPr>
        <p:spPr>
          <a:xfrm>
            <a:off x="1210641" y="1619416"/>
            <a:ext cx="1016034" cy="372839"/>
          </a:xfrm>
          <a:prstGeom prst="rect">
            <a:avLst/>
          </a:prstGeom>
          <a:noFill/>
        </p:spPr>
        <p:txBody>
          <a:bodyPr wrap="square" rtlCol="0">
            <a:spAutoFit/>
          </a:bodyPr>
          <a:lstStyle/>
          <a:p>
            <a:r>
              <a:rPr kumimoji="1" lang="zh-CN" altLang="en-US"/>
              <a:t>调查点</a:t>
            </a:r>
          </a:p>
        </p:txBody>
      </p:sp>
      <p:sp>
        <p:nvSpPr>
          <p:cNvPr id="25" name="文本框 24">
            <a:extLst>
              <a:ext uri="{FF2B5EF4-FFF2-40B4-BE49-F238E27FC236}">
                <a16:creationId xmlns:a16="http://schemas.microsoft.com/office/drawing/2014/main" id="{3B586462-F5EB-95C9-D8DD-1442882CA25D}"/>
              </a:ext>
            </a:extLst>
          </p:cNvPr>
          <p:cNvSpPr txBox="1"/>
          <p:nvPr/>
        </p:nvSpPr>
        <p:spPr>
          <a:xfrm>
            <a:off x="4884639" y="1619416"/>
            <a:ext cx="2233519" cy="369332"/>
          </a:xfrm>
          <a:prstGeom prst="rect">
            <a:avLst/>
          </a:prstGeom>
          <a:noFill/>
        </p:spPr>
        <p:txBody>
          <a:bodyPr wrap="square" rtlCol="0">
            <a:spAutoFit/>
          </a:bodyPr>
          <a:lstStyle/>
          <a:p>
            <a:r>
              <a:rPr kumimoji="1" lang="zh-CN" altLang="en-US" dirty="0"/>
              <a:t>经过训练</a:t>
            </a:r>
            <a:r>
              <a:rPr kumimoji="1" lang="zh-CN" altLang="en-US"/>
              <a:t>后的眼睛</a:t>
            </a:r>
            <a:endParaRPr kumimoji="1" lang="zh-CN" altLang="en-US" dirty="0"/>
          </a:p>
        </p:txBody>
      </p:sp>
      <p:sp>
        <p:nvSpPr>
          <p:cNvPr id="26" name="文本框 25">
            <a:extLst>
              <a:ext uri="{FF2B5EF4-FFF2-40B4-BE49-F238E27FC236}">
                <a16:creationId xmlns:a16="http://schemas.microsoft.com/office/drawing/2014/main" id="{01D67C19-BF9B-FC16-8EF0-1309BE0F0A9E}"/>
              </a:ext>
            </a:extLst>
          </p:cNvPr>
          <p:cNvSpPr txBox="1"/>
          <p:nvPr/>
        </p:nvSpPr>
        <p:spPr>
          <a:xfrm>
            <a:off x="7118158" y="4208410"/>
            <a:ext cx="1116760" cy="369332"/>
          </a:xfrm>
          <a:prstGeom prst="rect">
            <a:avLst/>
          </a:prstGeom>
          <a:noFill/>
        </p:spPr>
        <p:txBody>
          <a:bodyPr wrap="square" rtlCol="0">
            <a:spAutoFit/>
          </a:bodyPr>
          <a:lstStyle/>
          <a:p>
            <a:r>
              <a:rPr kumimoji="1" lang="zh-CN" altLang="en-US"/>
              <a:t>预测器</a:t>
            </a:r>
            <a:endParaRPr kumimoji="1" lang="zh-CN" altLang="en-US" dirty="0"/>
          </a:p>
        </p:txBody>
      </p:sp>
      <p:sp>
        <p:nvSpPr>
          <p:cNvPr id="27" name="文本框 26">
            <a:extLst>
              <a:ext uri="{FF2B5EF4-FFF2-40B4-BE49-F238E27FC236}">
                <a16:creationId xmlns:a16="http://schemas.microsoft.com/office/drawing/2014/main" id="{B69C035E-1A13-B0FF-20AB-58B5A7403BD6}"/>
              </a:ext>
            </a:extLst>
          </p:cNvPr>
          <p:cNvSpPr txBox="1"/>
          <p:nvPr/>
        </p:nvSpPr>
        <p:spPr>
          <a:xfrm>
            <a:off x="2804985" y="1625844"/>
            <a:ext cx="2233519" cy="369332"/>
          </a:xfrm>
          <a:prstGeom prst="rect">
            <a:avLst/>
          </a:prstGeom>
          <a:noFill/>
        </p:spPr>
        <p:txBody>
          <a:bodyPr wrap="square" rtlCol="0">
            <a:spAutoFit/>
          </a:bodyPr>
          <a:lstStyle/>
          <a:p>
            <a:r>
              <a:rPr kumimoji="1" lang="zh-CN" altLang="en-US"/>
              <a:t>遥感图像作为输入</a:t>
            </a:r>
            <a:endParaRPr kumimoji="1" lang="zh-CN" altLang="en-US" dirty="0"/>
          </a:p>
        </p:txBody>
      </p:sp>
    </p:spTree>
    <p:extLst>
      <p:ext uri="{BB962C8B-B14F-4D97-AF65-F5344CB8AC3E}">
        <p14:creationId xmlns:p14="http://schemas.microsoft.com/office/powerpoint/2010/main" val="3774359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spTree>
    <p:extLst>
      <p:ext uri="{BB962C8B-B14F-4D97-AF65-F5344CB8AC3E}">
        <p14:creationId xmlns:p14="http://schemas.microsoft.com/office/powerpoint/2010/main" val="2924245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descr="徽标&#10;&#10;描述已自动生成">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pic>
        <p:nvPicPr>
          <p:cNvPr id="6" name="内容占位符 7">
            <a:extLst>
              <a:ext uri="{FF2B5EF4-FFF2-40B4-BE49-F238E27FC236}">
                <a16:creationId xmlns:a16="http://schemas.microsoft.com/office/drawing/2014/main" id="{62893CDA-9B6C-D455-DF03-587B17E0D9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73631" y="3067950"/>
            <a:ext cx="2480174" cy="1504045"/>
          </a:xfrm>
          <a:prstGeom prst="rect">
            <a:avLst/>
          </a:prstGeom>
        </p:spPr>
      </p:pic>
      <p:sp>
        <p:nvSpPr>
          <p:cNvPr id="9" name="文本框 8">
            <a:extLst>
              <a:ext uri="{FF2B5EF4-FFF2-40B4-BE49-F238E27FC236}">
                <a16:creationId xmlns:a16="http://schemas.microsoft.com/office/drawing/2014/main" id="{D5227618-305F-73F1-E06B-47ADEE28A7D0}"/>
              </a:ext>
            </a:extLst>
          </p:cNvPr>
          <p:cNvSpPr txBox="1"/>
          <p:nvPr/>
        </p:nvSpPr>
        <p:spPr>
          <a:xfrm>
            <a:off x="9295856" y="4571995"/>
            <a:ext cx="1485390" cy="369332"/>
          </a:xfrm>
          <a:prstGeom prst="rect">
            <a:avLst/>
          </a:prstGeom>
          <a:noFill/>
        </p:spPr>
        <p:txBody>
          <a:bodyPr wrap="square" rtlCol="0">
            <a:spAutoFit/>
          </a:bodyPr>
          <a:lstStyle/>
          <a:p>
            <a:r>
              <a:rPr kumimoji="1" lang="en-US" altLang="zh-CN" dirty="0">
                <a:solidFill>
                  <a:schemeClr val="accent5"/>
                </a:solidFill>
              </a:rPr>
              <a:t>Output</a:t>
            </a:r>
            <a:r>
              <a:rPr kumimoji="1" lang="zh-CN" altLang="en-US" dirty="0">
                <a:solidFill>
                  <a:schemeClr val="accent5"/>
                </a:solidFill>
              </a:rPr>
              <a:t> </a:t>
            </a:r>
            <a:r>
              <a:rPr kumimoji="1" lang="en-US" altLang="zh-CN" dirty="0">
                <a:solidFill>
                  <a:schemeClr val="accent5"/>
                </a:solidFill>
              </a:rPr>
              <a:t>layer</a:t>
            </a:r>
            <a:endParaRPr kumimoji="1" lang="zh-CN" altLang="en-US" dirty="0">
              <a:solidFill>
                <a:schemeClr val="accent5"/>
              </a:solidFill>
            </a:endParaRPr>
          </a:p>
        </p:txBody>
      </p:sp>
    </p:spTree>
    <p:extLst>
      <p:ext uri="{BB962C8B-B14F-4D97-AF65-F5344CB8AC3E}">
        <p14:creationId xmlns:p14="http://schemas.microsoft.com/office/powerpoint/2010/main" val="2832714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pic>
        <p:nvPicPr>
          <p:cNvPr id="6" name="内容占位符 7">
            <a:extLst>
              <a:ext uri="{FF2B5EF4-FFF2-40B4-BE49-F238E27FC236}">
                <a16:creationId xmlns:a16="http://schemas.microsoft.com/office/drawing/2014/main" id="{62893CDA-9B6C-D455-DF03-587B17E0D9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73631" y="3067950"/>
            <a:ext cx="2480174" cy="1504045"/>
          </a:xfrm>
          <a:prstGeom prst="rect">
            <a:avLst/>
          </a:prstGeom>
        </p:spPr>
      </p:pic>
      <p:sp>
        <p:nvSpPr>
          <p:cNvPr id="9" name="文本框 8">
            <a:extLst>
              <a:ext uri="{FF2B5EF4-FFF2-40B4-BE49-F238E27FC236}">
                <a16:creationId xmlns:a16="http://schemas.microsoft.com/office/drawing/2014/main" id="{D5227618-305F-73F1-E06B-47ADEE28A7D0}"/>
              </a:ext>
            </a:extLst>
          </p:cNvPr>
          <p:cNvSpPr txBox="1"/>
          <p:nvPr/>
        </p:nvSpPr>
        <p:spPr>
          <a:xfrm>
            <a:off x="9295856" y="4571995"/>
            <a:ext cx="1485390" cy="369332"/>
          </a:xfrm>
          <a:prstGeom prst="rect">
            <a:avLst/>
          </a:prstGeom>
          <a:noFill/>
        </p:spPr>
        <p:txBody>
          <a:bodyPr wrap="square" rtlCol="0">
            <a:spAutoFit/>
          </a:bodyPr>
          <a:lstStyle/>
          <a:p>
            <a:r>
              <a:rPr kumimoji="1" lang="en-US" altLang="zh-CN" dirty="0">
                <a:solidFill>
                  <a:schemeClr val="accent5"/>
                </a:solidFill>
              </a:rPr>
              <a:t>Output</a:t>
            </a:r>
            <a:r>
              <a:rPr kumimoji="1" lang="zh-CN" altLang="en-US" dirty="0">
                <a:solidFill>
                  <a:schemeClr val="accent5"/>
                </a:solidFill>
              </a:rPr>
              <a:t> </a:t>
            </a:r>
            <a:r>
              <a:rPr kumimoji="1" lang="en-US" altLang="zh-CN" dirty="0">
                <a:solidFill>
                  <a:schemeClr val="accent5"/>
                </a:solidFill>
              </a:rPr>
              <a:t>layer</a:t>
            </a:r>
            <a:endParaRPr kumimoji="1" lang="zh-CN" altLang="en-US" dirty="0">
              <a:solidFill>
                <a:schemeClr val="accent5"/>
              </a:solidFill>
            </a:endParaRPr>
          </a:p>
        </p:txBody>
      </p:sp>
      <p:sp>
        <p:nvSpPr>
          <p:cNvPr id="2" name="内容占位符 2">
            <a:extLst>
              <a:ext uri="{FF2B5EF4-FFF2-40B4-BE49-F238E27FC236}">
                <a16:creationId xmlns:a16="http://schemas.microsoft.com/office/drawing/2014/main" id="{41A48D16-AF46-E2E5-F0FA-CB69BD42DEC9}"/>
              </a:ext>
            </a:extLst>
          </p:cNvPr>
          <p:cNvSpPr txBox="1">
            <a:spLocks/>
          </p:cNvSpPr>
          <p:nvPr/>
        </p:nvSpPr>
        <p:spPr>
          <a:xfrm>
            <a:off x="407674" y="5484601"/>
            <a:ext cx="5343627" cy="125749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zh-CN" altLang="en-US" dirty="0">
                <a:latin typeface="SimSun" panose="02010600030101010101" pitchFamily="2" charset="-122"/>
                <a:ea typeface="SimSun" panose="02010600030101010101" pitchFamily="2" charset="-122"/>
                <a:cs typeface="Arial" panose="020B0604020202020204" pitchFamily="34" charset="0"/>
              </a:rPr>
              <a:t>预训练：</a:t>
            </a:r>
          </a:p>
          <a:p>
            <a:pPr lvl="1"/>
            <a:r>
              <a:rPr kumimoji="1" lang="zh-CN" altLang="en-US" dirty="0">
                <a:latin typeface="SimSun" panose="02010600030101010101" pitchFamily="2" charset="-122"/>
                <a:ea typeface="SimSun" panose="02010600030101010101" pitchFamily="2" charset="-122"/>
                <a:cs typeface="Arial" panose="020B0604020202020204" pitchFamily="34" charset="0"/>
              </a:rPr>
              <a:t>将网络的结构、参数迁移到新的任务中</a:t>
            </a:r>
          </a:p>
          <a:p>
            <a:pPr lvl="1"/>
            <a:r>
              <a:rPr kumimoji="1" lang="zh-CN" altLang="en-US" dirty="0">
                <a:latin typeface="SimSun" panose="02010600030101010101" pitchFamily="2" charset="-122"/>
                <a:ea typeface="SimSun" panose="02010600030101010101" pitchFamily="2" charset="-122"/>
                <a:cs typeface="Arial" panose="020B0604020202020204" pitchFamily="34" charset="0"/>
              </a:rPr>
              <a:t>参数的初始化取值设定为原网络的数值</a:t>
            </a:r>
          </a:p>
          <a:p>
            <a:pPr lvl="1"/>
            <a:r>
              <a:rPr kumimoji="1" lang="zh-CN" altLang="en-US" dirty="0">
                <a:latin typeface="SimSun" panose="02010600030101010101" pitchFamily="2" charset="-122"/>
                <a:ea typeface="SimSun" panose="02010600030101010101" pitchFamily="2" charset="-122"/>
                <a:cs typeface="Arial" panose="020B0604020202020204" pitchFamily="34" charset="0"/>
              </a:rPr>
              <a:t>所有的参数重新训练</a:t>
            </a:r>
          </a:p>
        </p:txBody>
      </p:sp>
      <p:cxnSp>
        <p:nvCxnSpPr>
          <p:cNvPr id="3" name="直线箭头连接符 2">
            <a:extLst>
              <a:ext uri="{FF2B5EF4-FFF2-40B4-BE49-F238E27FC236}">
                <a16:creationId xmlns:a16="http://schemas.microsoft.com/office/drawing/2014/main" id="{885564D6-2599-9D9F-012B-FEE01F79339C}"/>
              </a:ext>
            </a:extLst>
          </p:cNvPr>
          <p:cNvCxnSpPr/>
          <p:nvPr/>
        </p:nvCxnSpPr>
        <p:spPr>
          <a:xfrm flipH="1">
            <a:off x="3079488" y="5538652"/>
            <a:ext cx="7095744"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B1FB5A7-4BF8-A70D-DE74-5351D3914F39}"/>
              </a:ext>
            </a:extLst>
          </p:cNvPr>
          <p:cNvSpPr txBox="1"/>
          <p:nvPr/>
        </p:nvSpPr>
        <p:spPr>
          <a:xfrm>
            <a:off x="9377454" y="5099489"/>
            <a:ext cx="1725168" cy="369332"/>
          </a:xfrm>
          <a:prstGeom prst="rect">
            <a:avLst/>
          </a:prstGeom>
          <a:noFill/>
        </p:spPr>
        <p:txBody>
          <a:bodyPr wrap="square" rtlCol="0">
            <a:spAutoFit/>
          </a:bodyPr>
          <a:lstStyle/>
          <a:p>
            <a:r>
              <a:rPr kumimoji="1" lang="zh-CN" altLang="en-US"/>
              <a:t>梯度信息</a:t>
            </a:r>
          </a:p>
        </p:txBody>
      </p:sp>
    </p:spTree>
    <p:extLst>
      <p:ext uri="{BB962C8B-B14F-4D97-AF65-F5344CB8AC3E}">
        <p14:creationId xmlns:p14="http://schemas.microsoft.com/office/powerpoint/2010/main" val="1867224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Transfer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in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CNN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内容占位符 8">
            <a:extLst>
              <a:ext uri="{FF2B5EF4-FFF2-40B4-BE49-F238E27FC236}">
                <a16:creationId xmlns:a16="http://schemas.microsoft.com/office/drawing/2014/main" id="{3F1B204F-129B-1666-3DCB-4133043481B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79763" y="1416983"/>
            <a:ext cx="8495469" cy="4351338"/>
          </a:xfrm>
          <a:prstGeom prst="rect">
            <a:avLst/>
          </a:prstGeom>
        </p:spPr>
      </p:pic>
      <p:sp>
        <p:nvSpPr>
          <p:cNvPr id="2" name="内容占位符 2">
            <a:extLst>
              <a:ext uri="{FF2B5EF4-FFF2-40B4-BE49-F238E27FC236}">
                <a16:creationId xmlns:a16="http://schemas.microsoft.com/office/drawing/2014/main" id="{41A48D16-AF46-E2E5-F0FA-CB69BD42DEC9}"/>
              </a:ext>
            </a:extLst>
          </p:cNvPr>
          <p:cNvSpPr txBox="1">
            <a:spLocks/>
          </p:cNvSpPr>
          <p:nvPr/>
        </p:nvSpPr>
        <p:spPr>
          <a:xfrm>
            <a:off x="407674" y="5484601"/>
            <a:ext cx="5343627" cy="125749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kumimoji="1" lang="zh-CN" altLang="en-US" dirty="0">
                <a:latin typeface="SimSun" panose="02010600030101010101" pitchFamily="2" charset="-122"/>
                <a:ea typeface="SimSun" panose="02010600030101010101" pitchFamily="2" charset="-122"/>
                <a:cs typeface="Weibei SC" charset="-122"/>
              </a:rPr>
              <a:t>预训练：</a:t>
            </a:r>
          </a:p>
          <a:p>
            <a:pPr lvl="1"/>
            <a:r>
              <a:rPr kumimoji="1" lang="zh-CN" altLang="en-US" dirty="0">
                <a:latin typeface="SimSun" panose="02010600030101010101" pitchFamily="2" charset="-122"/>
                <a:ea typeface="SimSun" panose="02010600030101010101" pitchFamily="2" charset="-122"/>
                <a:cs typeface="Weibei SC" charset="-122"/>
              </a:rPr>
              <a:t>将网络的结构、参数迁移到新的任务中</a:t>
            </a:r>
          </a:p>
          <a:p>
            <a:pPr lvl="1"/>
            <a:r>
              <a:rPr kumimoji="1" lang="zh-CN" altLang="en-US" dirty="0">
                <a:latin typeface="SimSun" panose="02010600030101010101" pitchFamily="2" charset="-122"/>
                <a:ea typeface="SimSun" panose="02010600030101010101" pitchFamily="2" charset="-122"/>
                <a:cs typeface="Weibei SC" charset="-122"/>
              </a:rPr>
              <a:t>参数的初始化取值设定为原网络的数值</a:t>
            </a:r>
          </a:p>
          <a:p>
            <a:pPr lvl="1"/>
            <a:r>
              <a:rPr kumimoji="1" lang="zh-CN" altLang="en-US" dirty="0">
                <a:latin typeface="SimSun" panose="02010600030101010101" pitchFamily="2" charset="-122"/>
                <a:ea typeface="SimSun" panose="02010600030101010101" pitchFamily="2" charset="-122"/>
                <a:cs typeface="Weibei SC" charset="-122"/>
              </a:rPr>
              <a:t>所有的参数重新训练</a:t>
            </a:r>
          </a:p>
        </p:txBody>
      </p:sp>
      <p:pic>
        <p:nvPicPr>
          <p:cNvPr id="10" name="内容占位符 7">
            <a:extLst>
              <a:ext uri="{FF2B5EF4-FFF2-40B4-BE49-F238E27FC236}">
                <a16:creationId xmlns:a16="http://schemas.microsoft.com/office/drawing/2014/main" id="{01C5C3CE-0902-9F5E-D7C7-9ABB4B4C71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02951" y="3114868"/>
            <a:ext cx="2480174" cy="1553907"/>
          </a:xfrm>
          <a:prstGeom prst="rect">
            <a:avLst/>
          </a:prstGeom>
        </p:spPr>
      </p:pic>
      <p:sp>
        <p:nvSpPr>
          <p:cNvPr id="11" name="文本框 10">
            <a:extLst>
              <a:ext uri="{FF2B5EF4-FFF2-40B4-BE49-F238E27FC236}">
                <a16:creationId xmlns:a16="http://schemas.microsoft.com/office/drawing/2014/main" id="{48293D49-7441-2FBD-A575-E2AF37AB9BE5}"/>
              </a:ext>
            </a:extLst>
          </p:cNvPr>
          <p:cNvSpPr txBox="1"/>
          <p:nvPr/>
        </p:nvSpPr>
        <p:spPr>
          <a:xfrm>
            <a:off x="9285191" y="4696738"/>
            <a:ext cx="1485390" cy="369332"/>
          </a:xfrm>
          <a:prstGeom prst="rect">
            <a:avLst/>
          </a:prstGeom>
          <a:noFill/>
        </p:spPr>
        <p:txBody>
          <a:bodyPr wrap="square" rtlCol="0">
            <a:spAutoFit/>
          </a:bodyPr>
          <a:lstStyle/>
          <a:p>
            <a:r>
              <a:rPr kumimoji="1" lang="en-US" altLang="zh-CN" dirty="0">
                <a:solidFill>
                  <a:schemeClr val="accent5"/>
                </a:solidFill>
              </a:rPr>
              <a:t>Output</a:t>
            </a:r>
            <a:r>
              <a:rPr kumimoji="1" lang="zh-CN" altLang="en-US" dirty="0">
                <a:solidFill>
                  <a:schemeClr val="accent5"/>
                </a:solidFill>
              </a:rPr>
              <a:t> </a:t>
            </a:r>
            <a:r>
              <a:rPr kumimoji="1" lang="en-US" altLang="zh-CN" dirty="0">
                <a:solidFill>
                  <a:schemeClr val="accent5"/>
                </a:solidFill>
              </a:rPr>
              <a:t>layer</a:t>
            </a:r>
            <a:endParaRPr kumimoji="1" lang="zh-CN" altLang="en-US" dirty="0">
              <a:solidFill>
                <a:schemeClr val="accent5"/>
              </a:solidFill>
            </a:endParaRPr>
          </a:p>
        </p:txBody>
      </p:sp>
      <p:cxnSp>
        <p:nvCxnSpPr>
          <p:cNvPr id="12" name="直线箭头连接符 11">
            <a:extLst>
              <a:ext uri="{FF2B5EF4-FFF2-40B4-BE49-F238E27FC236}">
                <a16:creationId xmlns:a16="http://schemas.microsoft.com/office/drawing/2014/main" id="{DC433E45-67A3-7373-3C37-BF8CCD1E94EB}"/>
              </a:ext>
            </a:extLst>
          </p:cNvPr>
          <p:cNvCxnSpPr/>
          <p:nvPr/>
        </p:nvCxnSpPr>
        <p:spPr>
          <a:xfrm flipH="1">
            <a:off x="8787799" y="5233161"/>
            <a:ext cx="2313017"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FA8DF46C-B6C3-CAF5-73AA-ECEA6FAA6636}"/>
              </a:ext>
            </a:extLst>
          </p:cNvPr>
          <p:cNvCxnSpPr/>
          <p:nvPr/>
        </p:nvCxnSpPr>
        <p:spPr>
          <a:xfrm>
            <a:off x="8787799" y="2271062"/>
            <a:ext cx="0" cy="2986029"/>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38DDA85-1A74-19D5-5390-CC3568B250B1}"/>
              </a:ext>
            </a:extLst>
          </p:cNvPr>
          <p:cNvSpPr txBox="1"/>
          <p:nvPr/>
        </p:nvSpPr>
        <p:spPr>
          <a:xfrm>
            <a:off x="9829777" y="5658295"/>
            <a:ext cx="1725168" cy="369332"/>
          </a:xfrm>
          <a:prstGeom prst="rect">
            <a:avLst/>
          </a:prstGeom>
          <a:noFill/>
        </p:spPr>
        <p:txBody>
          <a:bodyPr wrap="square" rtlCol="0">
            <a:spAutoFit/>
          </a:bodyPr>
          <a:lstStyle/>
          <a:p>
            <a:r>
              <a:rPr kumimoji="1" lang="zh-CN" altLang="en-US"/>
              <a:t>梯度信息</a:t>
            </a:r>
          </a:p>
        </p:txBody>
      </p:sp>
    </p:spTree>
    <p:extLst>
      <p:ext uri="{BB962C8B-B14F-4D97-AF65-F5344CB8AC3E}">
        <p14:creationId xmlns:p14="http://schemas.microsoft.com/office/powerpoint/2010/main" val="2236753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058053"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Download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Large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内容占位符 3">
            <a:extLst>
              <a:ext uri="{FF2B5EF4-FFF2-40B4-BE49-F238E27FC236}">
                <a16:creationId xmlns:a16="http://schemas.microsoft.com/office/drawing/2014/main" id="{38A27758-44E0-B6CD-42FB-04A77294402C}"/>
              </a:ext>
            </a:extLst>
          </p:cNvPr>
          <p:cNvSpPr>
            <a:spLocks noGrp="1"/>
          </p:cNvSpPr>
          <p:nvPr>
            <p:ph idx="1"/>
          </p:nvPr>
        </p:nvSpPr>
        <p:spPr>
          <a:xfrm>
            <a:off x="1097280" y="1845734"/>
            <a:ext cx="5717584" cy="4023360"/>
          </a:xfrm>
        </p:spPr>
        <p:txBody>
          <a:bodyPr/>
          <a:lstStyle/>
          <a:p>
            <a:endParaRPr lang="zh-CN" altLang="en-US" dirty="0"/>
          </a:p>
        </p:txBody>
      </p:sp>
      <p:pic>
        <p:nvPicPr>
          <p:cNvPr id="6" name="内容占位符 3">
            <a:extLst>
              <a:ext uri="{FF2B5EF4-FFF2-40B4-BE49-F238E27FC236}">
                <a16:creationId xmlns:a16="http://schemas.microsoft.com/office/drawing/2014/main" id="{AF264447-5E84-972C-D8F5-032F7A294CE6}"/>
              </a:ext>
            </a:extLst>
          </p:cNvPr>
          <p:cNvPicPr>
            <a:picLocks noChangeAspect="1"/>
          </p:cNvPicPr>
          <p:nvPr/>
        </p:nvPicPr>
        <p:blipFill>
          <a:blip r:embed="rId3"/>
          <a:stretch>
            <a:fillRect/>
          </a:stretch>
        </p:blipFill>
        <p:spPr>
          <a:xfrm>
            <a:off x="724829" y="1140892"/>
            <a:ext cx="10337800" cy="5433043"/>
          </a:xfrm>
          <a:prstGeom prst="rect">
            <a:avLst/>
          </a:prstGeom>
        </p:spPr>
      </p:pic>
    </p:spTree>
    <p:extLst>
      <p:ext uri="{BB962C8B-B14F-4D97-AF65-F5344CB8AC3E}">
        <p14:creationId xmlns:p14="http://schemas.microsoft.com/office/powerpoint/2010/main" val="273438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TextShape 2">
            <a:extLst>
              <a:ext uri="{FF2B5EF4-FFF2-40B4-BE49-F238E27FC236}">
                <a16:creationId xmlns:a16="http://schemas.microsoft.com/office/drawing/2014/main" id="{5B1D4952-AD69-0A6B-1D03-D0F9E9FDCE67}"/>
              </a:ext>
            </a:extLst>
          </p:cNvPr>
          <p:cNvSpPr txBox="1"/>
          <p:nvPr/>
        </p:nvSpPr>
        <p:spPr>
          <a:xfrm>
            <a:off x="5449510" y="2073058"/>
            <a:ext cx="4932360" cy="3112628"/>
          </a:xfrm>
          <a:prstGeom prst="rect">
            <a:avLst/>
          </a:prstGeom>
          <a:solidFill>
            <a:schemeClr val="bg1"/>
          </a:solidFill>
        </p:spPr>
        <p:txBody>
          <a:bodyPr/>
          <a:lstStyle/>
          <a:p>
            <a:pPr marL="457200" indent="-457200">
              <a:lnSpc>
                <a:spcPct val="100000"/>
              </a:lnSpc>
              <a:buFont typeface="Arial" panose="020B0604020202020204" pitchFamily="34" charset="0"/>
              <a:buChar char="•"/>
            </a:pPr>
            <a:r>
              <a:rPr lang="zh-CN" sz="3200" dirty="0">
                <a:solidFill>
                  <a:srgbClr val="000000"/>
                </a:solidFill>
                <a:latin typeface="+mj-lt"/>
              </a:rPr>
              <a:t>Unsupervised learning</a:t>
            </a:r>
            <a:endParaRPr dirty="0">
              <a:latin typeface="+mj-lt"/>
            </a:endParaRPr>
          </a:p>
          <a:p>
            <a:pPr marL="457200" indent="-457200">
              <a:lnSpc>
                <a:spcPct val="100000"/>
              </a:lnSpc>
              <a:buFont typeface="Arial" panose="020B0604020202020204" pitchFamily="34" charset="0"/>
              <a:buChar char="•"/>
            </a:pPr>
            <a:r>
              <a:rPr lang="zh-CN" sz="3200" dirty="0">
                <a:solidFill>
                  <a:srgbClr val="000000"/>
                </a:solidFill>
                <a:latin typeface="+mj-lt"/>
              </a:rPr>
              <a:t>Feed-back</a:t>
            </a:r>
            <a:endParaRPr dirty="0">
              <a:latin typeface="+mj-lt"/>
            </a:endParaRPr>
          </a:p>
          <a:p>
            <a:pPr marL="914400" lvl="1" indent="-457200">
              <a:lnSpc>
                <a:spcPct val="100000"/>
              </a:lnSpc>
              <a:buFont typeface="Arial" panose="020B0604020202020204" pitchFamily="34" charset="0"/>
              <a:buChar char="•"/>
            </a:pPr>
            <a:r>
              <a:rPr lang="zh-CN" sz="2800" dirty="0">
                <a:solidFill>
                  <a:srgbClr val="000000"/>
                </a:solidFill>
                <a:latin typeface="+mj-lt"/>
              </a:rPr>
              <a:t>Reconstruct input:</a:t>
            </a:r>
            <a:endParaRPr dirty="0">
              <a:latin typeface="+mj-lt"/>
            </a:endParaRPr>
          </a:p>
          <a:p>
            <a:pPr marL="285750" indent="-285750">
              <a:buFont typeface="Arial" panose="020B0604020202020204" pitchFamily="34" charset="0"/>
              <a:buChar char="•"/>
            </a:pPr>
            <a:endParaRPr dirty="0">
              <a:latin typeface="+mj-lt"/>
            </a:endParaRPr>
          </a:p>
          <a:p>
            <a:pPr marL="914400" lvl="1" indent="-457200">
              <a:lnSpc>
                <a:spcPct val="100000"/>
              </a:lnSpc>
              <a:buFont typeface="Arial" panose="020B0604020202020204" pitchFamily="34" charset="0"/>
              <a:buChar char="•"/>
            </a:pPr>
            <a:r>
              <a:rPr lang="zh-CN" sz="2800" dirty="0">
                <a:solidFill>
                  <a:srgbClr val="000000"/>
                </a:solidFill>
                <a:latin typeface="+mj-lt"/>
              </a:rPr>
              <a:t>BP Learning </a:t>
            </a:r>
            <a:endParaRPr dirty="0">
              <a:latin typeface="+mj-lt"/>
            </a:endParaRPr>
          </a:p>
          <a:p>
            <a:pPr marL="457200" indent="-457200">
              <a:lnSpc>
                <a:spcPct val="100000"/>
              </a:lnSpc>
              <a:buFont typeface="Arial" panose="020B0604020202020204" pitchFamily="34" charset="0"/>
              <a:buChar char="•"/>
            </a:pPr>
            <a:r>
              <a:rPr lang="zh-CN" sz="3200" dirty="0">
                <a:solidFill>
                  <a:srgbClr val="000000"/>
                </a:solidFill>
                <a:latin typeface="+mj-lt"/>
              </a:rPr>
              <a:t>Constraints</a:t>
            </a:r>
            <a:endParaRPr dirty="0">
              <a:latin typeface="+mj-lt"/>
            </a:endParaRPr>
          </a:p>
          <a:p>
            <a:pPr marL="285750" indent="-285750">
              <a:lnSpc>
                <a:spcPct val="100000"/>
              </a:lnSpc>
              <a:buFont typeface="Arial" panose="020B0604020202020204" pitchFamily="34" charset="0"/>
              <a:buChar char="•"/>
            </a:pPr>
            <a:endParaRPr dirty="0">
              <a:latin typeface="+mj-lt"/>
            </a:endParaRPr>
          </a:p>
        </p:txBody>
      </p:sp>
      <p:pic>
        <p:nvPicPr>
          <p:cNvPr id="5" name="内容占位符 3">
            <a:extLst>
              <a:ext uri="{FF2B5EF4-FFF2-40B4-BE49-F238E27FC236}">
                <a16:creationId xmlns:a16="http://schemas.microsoft.com/office/drawing/2014/main" id="{66B09FB4-BD46-F990-1099-1B6C17432A19}"/>
              </a:ext>
            </a:extLst>
          </p:cNvPr>
          <p:cNvPicPr/>
          <p:nvPr/>
        </p:nvPicPr>
        <p:blipFill>
          <a:blip r:embed="rId4"/>
          <a:stretch>
            <a:fillRect/>
          </a:stretch>
        </p:blipFill>
        <p:spPr>
          <a:xfrm>
            <a:off x="724829" y="1307063"/>
            <a:ext cx="4199400" cy="4672080"/>
          </a:xfrm>
          <a:prstGeom prst="rect">
            <a:avLst/>
          </a:prstGeom>
          <a:ln w="9360">
            <a:noFill/>
          </a:ln>
        </p:spPr>
      </p:pic>
      <p:pic>
        <p:nvPicPr>
          <p:cNvPr id="6" name="Picture 7">
            <a:extLst>
              <a:ext uri="{FF2B5EF4-FFF2-40B4-BE49-F238E27FC236}">
                <a16:creationId xmlns:a16="http://schemas.microsoft.com/office/drawing/2014/main" id="{55A30DDD-4383-C95B-A3A7-F15239F43E63}"/>
              </a:ext>
            </a:extLst>
          </p:cNvPr>
          <p:cNvPicPr/>
          <p:nvPr/>
        </p:nvPicPr>
        <p:blipFill>
          <a:blip r:embed="rId5"/>
          <a:stretch>
            <a:fillRect/>
          </a:stretch>
        </p:blipFill>
        <p:spPr>
          <a:xfrm>
            <a:off x="9317047" y="3153779"/>
            <a:ext cx="1348920" cy="416160"/>
          </a:xfrm>
          <a:prstGeom prst="rect">
            <a:avLst/>
          </a:prstGeom>
          <a:ln w="9360">
            <a:noFill/>
          </a:ln>
        </p:spPr>
      </p:pic>
    </p:spTree>
    <p:extLst>
      <p:ext uri="{BB962C8B-B14F-4D97-AF65-F5344CB8AC3E}">
        <p14:creationId xmlns:p14="http://schemas.microsoft.com/office/powerpoint/2010/main" val="27503388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809461" y="0"/>
            <a:ext cx="8700052" cy="7109639"/>
          </a:xfrm>
          <a:prstGeom prst="rect">
            <a:avLst/>
          </a:prstGeom>
        </p:spPr>
        <p:txBody>
          <a:bodyPr wrap="square">
            <a:spAutoFit/>
          </a:bodyPr>
          <a:lstStyle/>
          <a:p>
            <a:r>
              <a:rPr lang="en-US" altLang="zh-CN" sz="2800" b="1" dirty="0" err="1">
                <a:solidFill>
                  <a:srgbClr val="FF7200"/>
                </a:solidFill>
              </a:rPr>
              <a:t>ResNet</a:t>
            </a:r>
            <a:r>
              <a:rPr lang="en-US" altLang="zh-CN" sz="2800" dirty="0">
                <a:solidFill>
                  <a:srgbClr val="FF7200"/>
                </a:solidFill>
              </a:rPr>
              <a:t> </a:t>
            </a:r>
            <a:r>
              <a:rPr lang="en-US" altLang="zh-CN" dirty="0"/>
              <a:t>(</a:t>
            </a:r>
          </a:p>
          <a:p>
            <a:r>
              <a:rPr lang="en-US" altLang="zh-CN" dirty="0"/>
              <a:t> (conv1): Conv2d(3, 64, </a:t>
            </a:r>
            <a:r>
              <a:rPr lang="en-US" altLang="zh-CN" dirty="0" err="1"/>
              <a:t>kernel_size</a:t>
            </a:r>
            <a:r>
              <a:rPr lang="en-US" altLang="zh-CN" dirty="0"/>
              <a:t>=(7, 7), stride=(2, 2), padding=(3, 3), bias=False)</a:t>
            </a:r>
          </a:p>
          <a:p>
            <a:r>
              <a:rPr lang="en-US" altLang="zh-CN" dirty="0"/>
              <a:t> (bn1): BatchNorm2d(64,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a:t>
            </a:r>
            <a:r>
              <a:rPr lang="en-US" altLang="zh-CN" dirty="0" err="1"/>
              <a:t>maxpool</a:t>
            </a:r>
            <a:r>
              <a:rPr lang="en-US" altLang="zh-CN" dirty="0"/>
              <a:t>): MaxPool2d (size=(3, 3), stride=(2, 2), padding=(1, 1), dilation=(1, 1))</a:t>
            </a:r>
          </a:p>
          <a:p>
            <a:r>
              <a:rPr lang="en-US" altLang="zh-CN" dirty="0"/>
              <a:t> (layer1): Sequential (</a:t>
            </a:r>
          </a:p>
          <a:p>
            <a:r>
              <a:rPr lang="en-US" altLang="zh-CN" dirty="0"/>
              <a:t>    (0): </a:t>
            </a:r>
            <a:r>
              <a:rPr lang="en-US" altLang="zh-CN" dirty="0" err="1"/>
              <a:t>BasicBlock</a:t>
            </a:r>
            <a:r>
              <a:rPr lang="en-US" altLang="zh-CN" dirty="0"/>
              <a:t> (</a:t>
            </a:r>
          </a:p>
          <a:p>
            <a:r>
              <a:rPr lang="en-US" altLang="zh-CN" dirty="0"/>
              <a:t>        (conv1): Conv2d(64, 64, </a:t>
            </a:r>
            <a:r>
              <a:rPr lang="en-US" altLang="zh-CN" dirty="0" err="1"/>
              <a:t>kernel_size</a:t>
            </a:r>
            <a:r>
              <a:rPr lang="en-US" altLang="zh-CN" dirty="0"/>
              <a:t>=(3, 3), stride=(1, 1), padding=(1, 1), bias=False)</a:t>
            </a:r>
          </a:p>
          <a:p>
            <a:r>
              <a:rPr lang="en-US" altLang="zh-CN" dirty="0"/>
              <a:t>        (bn1): BatchNorm2d(64,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(conv2): Conv2d(64, 64, </a:t>
            </a:r>
            <a:r>
              <a:rPr lang="en-US" altLang="zh-CN" dirty="0" err="1"/>
              <a:t>kernel_size</a:t>
            </a:r>
            <a:r>
              <a:rPr lang="en-US" altLang="zh-CN" dirty="0"/>
              <a:t>=(3, 3), stride=(1, 1), padding=(1, 1), bias=False)</a:t>
            </a:r>
          </a:p>
          <a:p>
            <a:r>
              <a:rPr lang="en-US" altLang="zh-CN" dirty="0"/>
              <a:t>        (bn2): BatchNorm2d(64, eps=1e-05, momentum=0.1, affine=True) )</a:t>
            </a:r>
          </a:p>
          <a:p>
            <a:r>
              <a:rPr lang="en-US" altLang="zh-CN" dirty="0"/>
              <a:t>    (1): </a:t>
            </a:r>
            <a:r>
              <a:rPr lang="en-US" altLang="zh-CN" dirty="0" err="1"/>
              <a:t>BasicBlock</a:t>
            </a:r>
            <a:r>
              <a:rPr lang="en-US" altLang="zh-CN" dirty="0"/>
              <a:t> (</a:t>
            </a:r>
          </a:p>
          <a:p>
            <a:r>
              <a:rPr lang="en-US" altLang="zh-CN" dirty="0"/>
              <a:t>        (conv1): Conv2d(64, 64, </a:t>
            </a:r>
            <a:r>
              <a:rPr lang="en-US" altLang="zh-CN" dirty="0" err="1"/>
              <a:t>kernel_size</a:t>
            </a:r>
            <a:r>
              <a:rPr lang="en-US" altLang="zh-CN" dirty="0"/>
              <a:t>=(3, 3), stride=(1, 1), padding=(1, 1), bias=False)</a:t>
            </a:r>
          </a:p>
          <a:p>
            <a:r>
              <a:rPr lang="en-US" altLang="zh-CN" dirty="0"/>
              <a:t>        (bn1): BatchNorm2d(64,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(conv2): Conv2d(64, 64, </a:t>
            </a:r>
            <a:r>
              <a:rPr lang="en-US" altLang="zh-CN" dirty="0" err="1"/>
              <a:t>kernel_size</a:t>
            </a:r>
            <a:r>
              <a:rPr lang="en-US" altLang="zh-CN" dirty="0"/>
              <a:t>=(3, 3), stride=(1, 1), padding=(1, 1), bias=False)</a:t>
            </a:r>
          </a:p>
          <a:p>
            <a:r>
              <a:rPr lang="en-US" altLang="zh-CN" dirty="0"/>
              <a:t>        (bn2): BatchNorm2d(64, eps=1e-05, momentum=0.1, affine=True) ) )</a:t>
            </a:r>
          </a:p>
          <a:p>
            <a:r>
              <a:rPr lang="en-US" altLang="zh-CN" dirty="0"/>
              <a:t> (layer2): Sequential (</a:t>
            </a:r>
          </a:p>
          <a:p>
            <a:r>
              <a:rPr lang="en-US" altLang="zh-CN" dirty="0"/>
              <a:t>     (0): </a:t>
            </a:r>
            <a:r>
              <a:rPr lang="en-US" altLang="zh-CN" dirty="0" err="1"/>
              <a:t>BasicBlock</a:t>
            </a:r>
            <a:r>
              <a:rPr lang="en-US" altLang="zh-CN" dirty="0"/>
              <a:t> (</a:t>
            </a:r>
          </a:p>
          <a:p>
            <a:r>
              <a:rPr lang="en-US" altLang="zh-CN" dirty="0"/>
              <a:t>        (conv1): Conv2d(64, 128, </a:t>
            </a:r>
            <a:r>
              <a:rPr lang="en-US" altLang="zh-CN" dirty="0" err="1"/>
              <a:t>kernel_size</a:t>
            </a:r>
            <a:r>
              <a:rPr lang="en-US" altLang="zh-CN" dirty="0"/>
              <a:t>=(3, 3), stride=(2, 2), padding=(1, 1), bias=False)</a:t>
            </a:r>
          </a:p>
          <a:p>
            <a:r>
              <a:rPr lang="en-US" altLang="zh-CN" dirty="0"/>
              <a:t>        (bn1): BatchNorm2d(128, eps=1e-05, momentum=0.1, affine=True)</a:t>
            </a:r>
          </a:p>
          <a:p>
            <a:r>
              <a:rPr lang="en-US" altLang="zh-CN" dirty="0"/>
              <a:t>        (</a:t>
            </a:r>
            <a:r>
              <a:rPr lang="en-US" altLang="zh-CN" dirty="0" err="1"/>
              <a:t>relu</a:t>
            </a:r>
            <a:r>
              <a:rPr lang="en-US" altLang="zh-CN" dirty="0"/>
              <a:t>): </a:t>
            </a:r>
            <a:r>
              <a:rPr lang="en-US" altLang="zh-CN" dirty="0" err="1"/>
              <a:t>ReLU</a:t>
            </a:r>
            <a:r>
              <a:rPr lang="en-US" altLang="zh-CN" dirty="0"/>
              <a:t> (</a:t>
            </a:r>
            <a:r>
              <a:rPr lang="en-US" altLang="zh-CN" dirty="0" err="1"/>
              <a:t>inplace</a:t>
            </a:r>
            <a:r>
              <a:rPr lang="en-US" altLang="zh-CN" dirty="0"/>
              <a:t>)</a:t>
            </a:r>
          </a:p>
          <a:p>
            <a:r>
              <a:rPr lang="en-US" altLang="zh-CN" dirty="0"/>
              <a:t>        (conv2): Conv2d(128, 128, </a:t>
            </a:r>
            <a:r>
              <a:rPr lang="en-US" altLang="zh-CN" dirty="0" err="1"/>
              <a:t>kernel_size</a:t>
            </a:r>
            <a:r>
              <a:rPr lang="en-US" altLang="zh-CN" dirty="0"/>
              <a:t>=(3, 3), stride=(1, 1), padding=(1, 1), bias=False)</a:t>
            </a:r>
          </a:p>
          <a:p>
            <a:r>
              <a:rPr lang="en-US" altLang="zh-CN" dirty="0"/>
              <a:t> …</a:t>
            </a:r>
            <a:endParaRPr lang="zh-CN" altLang="en-US" dirty="0"/>
          </a:p>
        </p:txBody>
      </p:sp>
      <p:pic>
        <p:nvPicPr>
          <p:cNvPr id="5" name="内容占位符 2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rot="5400000">
            <a:off x="-1826202" y="2683810"/>
            <a:ext cx="6549321" cy="1492250"/>
          </a:xfrm>
          <a:prstGeom prst="rect">
            <a:avLst/>
          </a:prstGeom>
        </p:spPr>
      </p:pic>
      <p:sp>
        <p:nvSpPr>
          <p:cNvPr id="3" name="矩形 2"/>
          <p:cNvSpPr/>
          <p:nvPr/>
        </p:nvSpPr>
        <p:spPr>
          <a:xfrm>
            <a:off x="2809461" y="2878085"/>
            <a:ext cx="8253146" cy="1754326"/>
          </a:xfrm>
          <a:prstGeom prst="rect">
            <a:avLst/>
          </a:prstGeom>
          <a:solidFill>
            <a:schemeClr val="bg1"/>
          </a:solidFill>
          <a:ln>
            <a:solidFill>
              <a:schemeClr val="tx1"/>
            </a:solidFill>
          </a:ln>
        </p:spPr>
        <p:txBody>
          <a:bodyPr wrap="square">
            <a:spAutoFit/>
          </a:bodyPr>
          <a:lstStyle/>
          <a:p>
            <a:endParaRPr lang="zh-CN" altLang="en-US" sz="3600" dirty="0"/>
          </a:p>
          <a:p>
            <a:pPr algn="ctr"/>
            <a:r>
              <a:rPr lang="zh-CN" altLang="en-US" sz="3600" dirty="0"/>
              <a:t>net = models.resnet18(pretrained=</a:t>
            </a:r>
            <a:r>
              <a:rPr lang="zh-CN" altLang="en-US" sz="3600" b="1" dirty="0">
                <a:solidFill>
                  <a:schemeClr val="accent6">
                    <a:lumMod val="75000"/>
                  </a:schemeClr>
                </a:solidFill>
              </a:rPr>
              <a:t>True</a:t>
            </a:r>
            <a:r>
              <a:rPr lang="zh-CN" altLang="en-US" sz="3600" dirty="0"/>
              <a:t>)</a:t>
            </a:r>
          </a:p>
          <a:p>
            <a:endParaRPr lang="zh-CN" altLang="en-US" sz="3600" dirty="0"/>
          </a:p>
        </p:txBody>
      </p:sp>
    </p:spTree>
    <p:extLst>
      <p:ext uri="{BB962C8B-B14F-4D97-AF65-F5344CB8AC3E}">
        <p14:creationId xmlns:p14="http://schemas.microsoft.com/office/powerpoint/2010/main" val="5963459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p:spPr>
      </p:pic>
      <p:sp>
        <p:nvSpPr>
          <p:cNvPr id="5" name="文本框 4"/>
          <p:cNvSpPr txBox="1"/>
          <p:nvPr/>
        </p:nvSpPr>
        <p:spPr>
          <a:xfrm>
            <a:off x="4968815" y="1104182"/>
            <a:ext cx="6694098" cy="369332"/>
          </a:xfrm>
          <a:prstGeom prst="rect">
            <a:avLst/>
          </a:prstGeom>
          <a:noFill/>
        </p:spPr>
        <p:txBody>
          <a:bodyPr wrap="square" rtlCol="0">
            <a:spAutoFit/>
          </a:bodyPr>
          <a:lstStyle/>
          <a:p>
            <a:r>
              <a:rPr kumimoji="1" lang="en-US" altLang="zh-CN" u="sng" dirty="0" err="1">
                <a:solidFill>
                  <a:schemeClr val="tx2"/>
                </a:solidFill>
              </a:rPr>
              <a:t>app.nanonets.com</a:t>
            </a:r>
            <a:r>
              <a:rPr kumimoji="1" lang="zh-CN" altLang="en-US" dirty="0"/>
              <a:t>可以下载大量预训练好的神经网络</a:t>
            </a:r>
          </a:p>
        </p:txBody>
      </p:sp>
    </p:spTree>
    <p:extLst>
      <p:ext uri="{BB962C8B-B14F-4D97-AF65-F5344CB8AC3E}">
        <p14:creationId xmlns:p14="http://schemas.microsoft.com/office/powerpoint/2010/main" val="628438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8927985"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Recaps</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2">
            <a:extLst>
              <a:ext uri="{FF2B5EF4-FFF2-40B4-BE49-F238E27FC236}">
                <a16:creationId xmlns:a16="http://schemas.microsoft.com/office/drawing/2014/main" id="{508AF29F-FE8C-F508-76CF-7B2D234C7AA6}"/>
              </a:ext>
            </a:extLst>
          </p:cNvPr>
          <p:cNvSpPr txBox="1">
            <a:spLocks/>
          </p:cNvSpPr>
          <p:nvPr/>
        </p:nvSpPr>
        <p:spPr>
          <a:xfrm>
            <a:off x="1025912" y="1304852"/>
            <a:ext cx="1082397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latin typeface="Arial" panose="020B0604020202020204" pitchFamily="34" charset="0"/>
                <a:ea typeface="Weibei SC" charset="-122"/>
                <a:cs typeface="Arial" panose="020B0604020202020204" pitchFamily="34" charset="0"/>
              </a:rPr>
              <a:t>Representation</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Learning</a:t>
            </a:r>
          </a:p>
          <a:p>
            <a:pPr lvl="1"/>
            <a:r>
              <a:rPr kumimoji="1" lang="en-US" altLang="zh-CN" dirty="0">
                <a:latin typeface="Arial" panose="020B0604020202020204" pitchFamily="34" charset="0"/>
                <a:ea typeface="Weibei SC" charset="-122"/>
                <a:cs typeface="Arial" panose="020B0604020202020204" pitchFamily="34" charset="0"/>
              </a:rPr>
              <a:t>Auto-encoder</a:t>
            </a:r>
          </a:p>
          <a:p>
            <a:r>
              <a:rPr kumimoji="1" lang="en-US" altLang="zh-CN" dirty="0">
                <a:latin typeface="Arial" panose="020B0604020202020204" pitchFamily="34" charset="0"/>
                <a:ea typeface="Weibei SC" charset="-122"/>
                <a:cs typeface="Arial" panose="020B0604020202020204" pitchFamily="34" charset="0"/>
              </a:rPr>
              <a:t>Word2Vec</a:t>
            </a:r>
          </a:p>
          <a:p>
            <a:pPr lvl="1"/>
            <a:r>
              <a:rPr kumimoji="1" lang="en-US" altLang="zh-CN" dirty="0">
                <a:latin typeface="Arial" panose="020B0604020202020204" pitchFamily="34" charset="0"/>
                <a:ea typeface="Weibei SC" charset="-122"/>
                <a:cs typeface="Arial" panose="020B0604020202020204" pitchFamily="34" charset="0"/>
              </a:rPr>
              <a:t>Language</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Model</a:t>
            </a:r>
          </a:p>
          <a:p>
            <a:pPr lvl="1"/>
            <a:r>
              <a:rPr kumimoji="1" lang="en-US" altLang="zh-CN" dirty="0">
                <a:latin typeface="Arial" panose="020B0604020202020204" pitchFamily="34" charset="0"/>
                <a:ea typeface="Weibei SC" charset="-122"/>
                <a:cs typeface="Arial" panose="020B0604020202020204" pitchFamily="34" charset="0"/>
              </a:rPr>
              <a:t>CBOW,</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err="1">
                <a:latin typeface="Arial" panose="020B0604020202020204" pitchFamily="34" charset="0"/>
                <a:ea typeface="Weibei SC" charset="-122"/>
                <a:cs typeface="Arial" panose="020B0604020202020204" pitchFamily="34" charset="0"/>
              </a:rPr>
              <a:t>Skipgram</a:t>
            </a:r>
            <a:endParaRPr kumimoji="1" lang="en-US" altLang="zh-CN" dirty="0">
              <a:latin typeface="Arial" panose="020B0604020202020204" pitchFamily="34" charset="0"/>
              <a:ea typeface="Weibei SC" charset="-122"/>
              <a:cs typeface="Arial" panose="020B0604020202020204" pitchFamily="34" charset="0"/>
            </a:endParaRPr>
          </a:p>
          <a:p>
            <a:pPr lvl="1"/>
            <a:r>
              <a:rPr kumimoji="1" lang="en-US" altLang="zh-CN" dirty="0">
                <a:latin typeface="Arial" panose="020B0604020202020204" pitchFamily="34" charset="0"/>
                <a:ea typeface="Weibei SC" charset="-122"/>
                <a:cs typeface="Arial" panose="020B0604020202020204" pitchFamily="34" charset="0"/>
              </a:rPr>
              <a:t>Negative</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Sampling</a:t>
            </a:r>
          </a:p>
          <a:p>
            <a:r>
              <a:rPr kumimoji="1" lang="en-US" altLang="zh-CN" dirty="0">
                <a:latin typeface="Arial" panose="020B0604020202020204" pitchFamily="34" charset="0"/>
                <a:ea typeface="Weibei SC" charset="-122"/>
                <a:cs typeface="Arial" panose="020B0604020202020204" pitchFamily="34" charset="0"/>
              </a:rPr>
              <a:t>Transfer</a:t>
            </a:r>
            <a:r>
              <a:rPr kumimoji="1" lang="zh-CN" altLang="en-US" dirty="0">
                <a:latin typeface="Arial" panose="020B0604020202020204" pitchFamily="34" charset="0"/>
                <a:ea typeface="Weibei SC" charset="-122"/>
                <a:cs typeface="Arial" panose="020B0604020202020204" pitchFamily="34" charset="0"/>
              </a:rPr>
              <a:t> </a:t>
            </a:r>
            <a:r>
              <a:rPr kumimoji="1" lang="en-US" altLang="zh-CN" dirty="0">
                <a:latin typeface="Arial" panose="020B0604020202020204" pitchFamily="34" charset="0"/>
                <a:ea typeface="Weibei SC" charset="-122"/>
                <a:cs typeface="Arial" panose="020B0604020202020204" pitchFamily="34" charset="0"/>
              </a:rPr>
              <a:t>Learning</a:t>
            </a:r>
            <a:endParaRPr kumimoji="1" lang="zh-CN" altLang="en-US" dirty="0">
              <a:latin typeface="Arial" panose="020B0604020202020204" pitchFamily="34" charset="0"/>
              <a:ea typeface="Weibei SC" charset="-122"/>
              <a:cs typeface="Arial" panose="020B0604020202020204" pitchFamily="34" charset="0"/>
            </a:endParaRPr>
          </a:p>
        </p:txBody>
      </p:sp>
      <p:sp>
        <p:nvSpPr>
          <p:cNvPr id="13" name="文本框 12">
            <a:extLst>
              <a:ext uri="{FF2B5EF4-FFF2-40B4-BE49-F238E27FC236}">
                <a16:creationId xmlns:a16="http://schemas.microsoft.com/office/drawing/2014/main" id="{D2F03BE6-07C0-5051-7F1A-473B6899136B}"/>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234593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9803197" cy="646331"/>
          </a:xfrm>
          <a:prstGeom prst="rect">
            <a:avLst/>
          </a:prstGeom>
          <a:noFill/>
        </p:spPr>
        <p:txBody>
          <a:bodyPr wrap="square" rtlCol="0">
            <a:spAutoFit/>
          </a:bodyPr>
          <a:lstStyle/>
          <a:p>
            <a:r>
              <a:rPr lang="zh-CN" altLang="en-US" sz="3600" dirty="0">
                <a:solidFill>
                  <a:srgbClr val="D24726"/>
                </a:solidFill>
                <a:latin typeface="Weibei SC" panose="03000800000000000000" pitchFamily="66" charset="-128"/>
                <a:ea typeface="Weibei SC" panose="03000800000000000000" pitchFamily="66" charset="-128"/>
                <a:cs typeface="Weibei SC" charset="-122"/>
              </a:rPr>
              <a:t>作业：词向量翻译器</a:t>
            </a:r>
            <a:endParaRPr lang="en-US" altLang="zh-CN" sz="3600" dirty="0">
              <a:solidFill>
                <a:srgbClr val="D24726"/>
              </a:solidFill>
              <a:latin typeface="Weibei SC" panose="03000800000000000000" pitchFamily="66" charset="-128"/>
              <a:ea typeface="Weibei SC" panose="03000800000000000000" pitchFamily="66" charset="-128"/>
              <a:cs typeface="Weibei SC"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cxnSp>
        <p:nvCxnSpPr>
          <p:cNvPr id="11" name="直接箭头连接符 9">
            <a:extLst>
              <a:ext uri="{FF2B5EF4-FFF2-40B4-BE49-F238E27FC236}">
                <a16:creationId xmlns:a16="http://schemas.microsoft.com/office/drawing/2014/main" id="{CF6E1187-12EA-1A11-B39D-7DD426F4CBD8}"/>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6DBC1C48-D660-2454-84D5-4A21CF6E970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13009" y="1557090"/>
            <a:ext cx="6538286" cy="4321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文本框 5">
            <a:extLst>
              <a:ext uri="{FF2B5EF4-FFF2-40B4-BE49-F238E27FC236}">
                <a16:creationId xmlns:a16="http://schemas.microsoft.com/office/drawing/2014/main" id="{2FA96133-3A73-7BA0-B531-94982327B13C}"/>
              </a:ext>
            </a:extLst>
          </p:cNvPr>
          <p:cNvSpPr txBox="1"/>
          <p:nvPr/>
        </p:nvSpPr>
        <p:spPr>
          <a:xfrm>
            <a:off x="1025912" y="6326769"/>
            <a:ext cx="6400800" cy="369332"/>
          </a:xfrm>
          <a:prstGeom prst="rect">
            <a:avLst/>
          </a:prstGeom>
          <a:noFill/>
        </p:spPr>
        <p:txBody>
          <a:bodyPr wrap="square">
            <a:spAutoFit/>
          </a:bodyPr>
          <a:lstStyle/>
          <a:p>
            <a:r>
              <a:rPr lang="zh-CN" altLang="en-US" dirty="0"/>
              <a:t>https://arxiv.org/pdf/1310.4546.pdf</a:t>
            </a:r>
          </a:p>
        </p:txBody>
      </p:sp>
      <p:sp>
        <p:nvSpPr>
          <p:cNvPr id="2" name="内容占位符 2">
            <a:extLst>
              <a:ext uri="{FF2B5EF4-FFF2-40B4-BE49-F238E27FC236}">
                <a16:creationId xmlns:a16="http://schemas.microsoft.com/office/drawing/2014/main" id="{E362243A-4F24-2FD3-AFCD-5889EFE1E22F}"/>
              </a:ext>
            </a:extLst>
          </p:cNvPr>
          <p:cNvSpPr txBox="1">
            <a:spLocks/>
          </p:cNvSpPr>
          <p:nvPr/>
        </p:nvSpPr>
        <p:spPr>
          <a:xfrm>
            <a:off x="7100250" y="1525128"/>
            <a:ext cx="4820477" cy="44652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000" dirty="0">
                <a:latin typeface="Arial" panose="020B0604020202020204" pitchFamily="34" charset="0"/>
                <a:ea typeface="SimSun" panose="02010600030101010101" pitchFamily="2" charset="-122"/>
                <a:cs typeface="Arial" panose="020B0604020202020204" pitchFamily="34" charset="0"/>
              </a:rPr>
              <a:t>运用</a:t>
            </a:r>
            <a:r>
              <a:rPr kumimoji="1" lang="en-US" altLang="zh-CN" sz="2000" dirty="0">
                <a:latin typeface="Arial" panose="020B0604020202020204" pitchFamily="34" charset="0"/>
                <a:ea typeface="SimSun" panose="02010600030101010101" pitchFamily="2" charset="-122"/>
                <a:cs typeface="Arial" panose="020B0604020202020204" pitchFamily="34" charset="0"/>
              </a:rPr>
              <a:t>Google</a:t>
            </a:r>
            <a:r>
              <a:rPr kumimoji="1" lang="zh-CN" altLang="en-US" sz="2000" dirty="0">
                <a:latin typeface="Arial" panose="020B0604020202020204" pitchFamily="34" charset="0"/>
                <a:ea typeface="SimSun" panose="02010600030101010101" pitchFamily="2" charset="-122"/>
                <a:cs typeface="Arial" panose="020B0604020202020204" pitchFamily="34" charset="0"/>
              </a:rPr>
              <a:t>训练好的英文词向量：</a:t>
            </a:r>
          </a:p>
          <a:p>
            <a:pPr lvl="1"/>
            <a:r>
              <a:rPr kumimoji="1" lang="zh-CN" altLang="en-US" sz="1600" dirty="0">
                <a:latin typeface="Arial" panose="020B0604020202020204" pitchFamily="34" charset="0"/>
                <a:ea typeface="SimSun" panose="02010600030101010101" pitchFamily="2" charset="-122"/>
                <a:cs typeface="Arial" panose="020B0604020202020204" pitchFamily="34" charset="0"/>
              </a:rPr>
              <a:t>验证：</a:t>
            </a:r>
            <a:r>
              <a:rPr kumimoji="1" lang="en-US" altLang="zh-CN" sz="1600" dirty="0">
                <a:latin typeface="Arial" panose="020B0604020202020204" pitchFamily="34" charset="0"/>
                <a:ea typeface="SimSun" panose="02010600030101010101" pitchFamily="2" charset="-122"/>
                <a:cs typeface="Arial" panose="020B0604020202020204" pitchFamily="34" charset="0"/>
              </a:rPr>
              <a:t>man-woman=king-queen, man-woman=son-daughter, </a:t>
            </a:r>
            <a:r>
              <a:rPr kumimoji="1" lang="zh-CN" altLang="en-US" sz="1600" dirty="0">
                <a:latin typeface="Arial" panose="020B0604020202020204" pitchFamily="34" charset="0"/>
                <a:ea typeface="SimSun" panose="02010600030101010101" pitchFamily="2" charset="-122"/>
                <a:cs typeface="Arial" panose="020B0604020202020204" pitchFamily="34" charset="0"/>
              </a:rPr>
              <a:t>等</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分别将中文词向量中的一、二、三、</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和英文词向量中的</a:t>
            </a:r>
            <a:r>
              <a:rPr kumimoji="1" lang="en-US" altLang="zh-CN" sz="2000" dirty="0" err="1">
                <a:latin typeface="Arial" panose="020B0604020202020204" pitchFamily="34" charset="0"/>
                <a:ea typeface="SimSun" panose="02010600030101010101" pitchFamily="2" charset="-122"/>
                <a:cs typeface="Arial" panose="020B0604020202020204" pitchFamily="34" charset="0"/>
              </a:rPr>
              <a:t>one,two,three</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画在二维平面上，并比较二者</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分别将中文词向量中的马、牛、驴、</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和英文词向量中的</a:t>
            </a:r>
            <a:r>
              <a:rPr kumimoji="1" lang="en-US" altLang="zh-CN" sz="2000" dirty="0" err="1">
                <a:latin typeface="Arial" panose="020B0604020202020204" pitchFamily="34" charset="0"/>
                <a:ea typeface="SimSun" panose="02010600030101010101" pitchFamily="2" charset="-122"/>
                <a:cs typeface="Arial" panose="020B0604020202020204" pitchFamily="34" charset="0"/>
              </a:rPr>
              <a:t>horse,cow,donkey</a:t>
            </a:r>
            <a:r>
              <a:rPr kumimoji="1" lang="en-US" altLang="zh-CN" sz="2000" dirty="0">
                <a:latin typeface="Arial" panose="020B0604020202020204" pitchFamily="34" charset="0"/>
                <a:ea typeface="SimSun" panose="02010600030101010101" pitchFamily="2" charset="-122"/>
                <a:cs typeface="Arial" panose="020B0604020202020204" pitchFamily="34" charset="0"/>
              </a:rPr>
              <a:t>,……</a:t>
            </a:r>
            <a:r>
              <a:rPr kumimoji="1" lang="zh-CN" altLang="en-US" sz="2000" dirty="0">
                <a:latin typeface="Arial" panose="020B0604020202020204" pitchFamily="34" charset="0"/>
                <a:ea typeface="SimSun" panose="02010600030101010101" pitchFamily="2" charset="-122"/>
                <a:cs typeface="Arial" panose="020B0604020202020204" pitchFamily="34" charset="0"/>
              </a:rPr>
              <a:t>等动物名字画在二维平面上，并比较二者</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比较更多的中英文对译词对</a:t>
            </a:r>
          </a:p>
          <a:p>
            <a:r>
              <a:rPr kumimoji="1" lang="zh-CN" altLang="en-US" sz="2000" dirty="0">
                <a:latin typeface="Arial" panose="020B0604020202020204" pitchFamily="34" charset="0"/>
                <a:ea typeface="SimSun" panose="02010600030101010101" pitchFamily="2" charset="-122"/>
                <a:cs typeface="Arial" panose="020B0604020202020204" pitchFamily="34" charset="0"/>
              </a:rPr>
              <a:t>训练一个神经网络，做到自动将输入的英文词翻译为中文</a:t>
            </a:r>
          </a:p>
          <a:p>
            <a:endParaRPr kumimoji="1" lang="zh-CN" altLang="en-US" sz="2000"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60319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Autoencoder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a:extLst>
              <a:ext uri="{FF2B5EF4-FFF2-40B4-BE49-F238E27FC236}">
                <a16:creationId xmlns:a16="http://schemas.microsoft.com/office/drawing/2014/main" id="{037C8B8E-441A-BE8A-D653-E93CFC85D3EA}"/>
              </a:ext>
            </a:extLst>
          </p:cNvPr>
          <p:cNvSpPr/>
          <p:nvPr/>
        </p:nvSpPr>
        <p:spPr>
          <a:xfrm>
            <a:off x="574304" y="1453088"/>
            <a:ext cx="6062663" cy="2616101"/>
          </a:xfrm>
          <a:prstGeom prst="rect">
            <a:avLst/>
          </a:prstGeom>
        </p:spPr>
        <p:txBody>
          <a:bodyPr wrap="square">
            <a:spAutoFit/>
          </a:bodyPr>
          <a:lstStyle/>
          <a:p>
            <a:pPr marL="457200" indent="-457200">
              <a:lnSpc>
                <a:spcPct val="100000"/>
              </a:lnSpc>
              <a:buFont typeface="Arial" panose="020B0604020202020204" pitchFamily="34" charset="0"/>
              <a:buChar char="•"/>
            </a:pPr>
            <a:r>
              <a:rPr lang="en" altLang="zh-CN" sz="2800" dirty="0">
                <a:solidFill>
                  <a:srgbClr val="000000"/>
                </a:solidFill>
                <a:latin typeface="+mj-lt"/>
              </a:rPr>
              <a:t>Constraint activation</a:t>
            </a:r>
            <a:endParaRPr lang="en" altLang="zh-CN" sz="2800" dirty="0">
              <a:latin typeface="+mj-lt"/>
            </a:endParaRPr>
          </a:p>
          <a:p>
            <a:pPr marL="457200" indent="-457200">
              <a:lnSpc>
                <a:spcPct val="100000"/>
              </a:lnSpc>
              <a:buFont typeface="Arial" panose="020B0604020202020204" pitchFamily="34" charset="0"/>
              <a:buChar char="•"/>
            </a:pPr>
            <a:r>
              <a:rPr lang="en" altLang="zh-CN" sz="2800" dirty="0">
                <a:solidFill>
                  <a:srgbClr val="000000"/>
                </a:solidFill>
                <a:latin typeface="+mj-lt"/>
              </a:rPr>
              <a:t>Describe the input data with minimum features.</a:t>
            </a:r>
          </a:p>
          <a:p>
            <a:pPr marL="457200" indent="-457200">
              <a:lnSpc>
                <a:spcPct val="100000"/>
              </a:lnSpc>
              <a:buFont typeface="Arial" panose="020B0604020202020204" pitchFamily="34" charset="0"/>
              <a:buChar char="•"/>
            </a:pPr>
            <a:r>
              <a:rPr lang="en" altLang="zh-CN" sz="2800" dirty="0">
                <a:solidFill>
                  <a:srgbClr val="000000"/>
                </a:solidFill>
                <a:latin typeface="+mj-lt"/>
              </a:rPr>
              <a:t>When will one unit is activated?</a:t>
            </a:r>
            <a:endParaRPr lang="en" altLang="zh-CN" sz="1600" dirty="0">
              <a:latin typeface="+mj-lt"/>
            </a:endParaRPr>
          </a:p>
          <a:p>
            <a:pPr marL="800100" lvl="1" indent="-342900">
              <a:lnSpc>
                <a:spcPct val="100000"/>
              </a:lnSpc>
              <a:buFont typeface="Arial" panose="020B0604020202020204" pitchFamily="34" charset="0"/>
              <a:buChar char="•"/>
            </a:pPr>
            <a:r>
              <a:rPr lang="en" altLang="zh-CN" sz="2400" dirty="0">
                <a:solidFill>
                  <a:srgbClr val="000000"/>
                </a:solidFill>
                <a:latin typeface="+mj-lt"/>
              </a:rPr>
              <a:t>when w parallels with xi</a:t>
            </a:r>
            <a:endParaRPr lang="en" altLang="zh-CN" sz="1600" dirty="0">
              <a:latin typeface="+mj-lt"/>
            </a:endParaRPr>
          </a:p>
          <a:p>
            <a:pPr marL="457200" indent="-457200">
              <a:lnSpc>
                <a:spcPct val="100000"/>
              </a:lnSpc>
              <a:buFont typeface="Arial" panose="020B0604020202020204" pitchFamily="34" charset="0"/>
              <a:buChar char="•"/>
            </a:pPr>
            <a:endParaRPr lang="en" altLang="zh-CN" sz="2800" dirty="0">
              <a:latin typeface="+mj-lt"/>
            </a:endParaRPr>
          </a:p>
        </p:txBody>
      </p:sp>
      <p:pic>
        <p:nvPicPr>
          <p:cNvPr id="9" name="Picture 4">
            <a:extLst>
              <a:ext uri="{FF2B5EF4-FFF2-40B4-BE49-F238E27FC236}">
                <a16:creationId xmlns:a16="http://schemas.microsoft.com/office/drawing/2014/main" id="{07EE5180-5B92-40AD-C086-CB3F9F26BB38}"/>
              </a:ext>
            </a:extLst>
          </p:cNvPr>
          <p:cNvPicPr/>
          <p:nvPr/>
        </p:nvPicPr>
        <p:blipFill>
          <a:blip r:embed="rId4"/>
          <a:stretch>
            <a:fillRect/>
          </a:stretch>
        </p:blipFill>
        <p:spPr>
          <a:xfrm>
            <a:off x="7282582" y="1453088"/>
            <a:ext cx="4199400" cy="4199400"/>
          </a:xfrm>
          <a:prstGeom prst="rect">
            <a:avLst/>
          </a:prstGeom>
          <a:ln>
            <a:noFill/>
          </a:ln>
        </p:spPr>
      </p:pic>
    </p:spTree>
    <p:extLst>
      <p:ext uri="{BB962C8B-B14F-4D97-AF65-F5344CB8AC3E}">
        <p14:creationId xmlns:p14="http://schemas.microsoft.com/office/powerpoint/2010/main" val="2743230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466120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Features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Depth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6C12AB30-7607-4095-94DD-C5E93DCE9F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文本框 12">
            <a:extLst>
              <a:ext uri="{FF2B5EF4-FFF2-40B4-BE49-F238E27FC236}">
                <a16:creationId xmlns:a16="http://schemas.microsoft.com/office/drawing/2014/main" id="{E1258EC5-18B3-46EC-9B10-36645CC46D56}"/>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2" name="AutoShape 2" descr="ChatGPT Can't Kill Anything Worth Preserving">
            <a:extLst>
              <a:ext uri="{FF2B5EF4-FFF2-40B4-BE49-F238E27FC236}">
                <a16:creationId xmlns:a16="http://schemas.microsoft.com/office/drawing/2014/main" id="{DF62BF7E-FFEE-35A1-AB19-F534ADACA794}"/>
              </a:ext>
            </a:extLst>
          </p:cNvPr>
          <p:cNvSpPr>
            <a:spLocks noChangeAspect="1" noChangeArrowheads="1"/>
          </p:cNvSpPr>
          <p:nvPr/>
        </p:nvSpPr>
        <p:spPr bwMode="auto">
          <a:xfrm>
            <a:off x="6929144" y="2970012"/>
            <a:ext cx="220285" cy="22028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内容占位符 6">
            <a:extLst>
              <a:ext uri="{FF2B5EF4-FFF2-40B4-BE49-F238E27FC236}">
                <a16:creationId xmlns:a16="http://schemas.microsoft.com/office/drawing/2014/main" id="{1E520C3E-24A7-0502-3967-C67613B12C2F}"/>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126814" y="1356402"/>
            <a:ext cx="9048418" cy="4633226"/>
          </a:xfrm>
          <a:prstGeom prst="rect">
            <a:avLst/>
          </a:prstGeom>
        </p:spPr>
      </p:pic>
    </p:spTree>
    <p:extLst>
      <p:ext uri="{BB962C8B-B14F-4D97-AF65-F5344CB8AC3E}">
        <p14:creationId xmlns:p14="http://schemas.microsoft.com/office/powerpoint/2010/main" val="310749928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4026</Words>
  <Application>Microsoft Macintosh PowerPoint</Application>
  <PresentationFormat>宽屏</PresentationFormat>
  <Paragraphs>716</Paragraphs>
  <Slides>73</Slides>
  <Notes>67</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73</vt:i4>
      </vt:variant>
    </vt:vector>
  </HeadingPairs>
  <TitlesOfParts>
    <vt:vector size="90" baseType="lpstr">
      <vt:lpstr>宋体</vt:lpstr>
      <vt:lpstr>宋体</vt:lpstr>
      <vt:lpstr>微软雅黑</vt:lpstr>
      <vt:lpstr>Frutiger</vt:lpstr>
      <vt:lpstr>Songti SC</vt:lpstr>
      <vt:lpstr>Weibei SC</vt:lpstr>
      <vt:lpstr>Abadi MT Condensed Extra Bold</vt:lpstr>
      <vt:lpstr>Arial</vt:lpstr>
      <vt:lpstr>Calibri</vt:lpstr>
      <vt:lpstr>Calibri Light</vt:lpstr>
      <vt:lpstr>Cambria Math</vt:lpstr>
      <vt:lpstr>Lucida Grande</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用大数据战胜贫困</vt:lpstr>
      <vt:lpstr>迁移学习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2023-03-24T00:42:26Z</dcterms:modified>
  <cp:category/>
</cp:coreProperties>
</file>